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1"/>
  </p:notesMasterIdLst>
  <p:sldIdLst>
    <p:sldId id="346" r:id="rId2"/>
    <p:sldId id="1468" r:id="rId3"/>
    <p:sldId id="1470" r:id="rId4"/>
    <p:sldId id="1288" r:id="rId5"/>
    <p:sldId id="4338" r:id="rId6"/>
    <p:sldId id="1293" r:id="rId7"/>
    <p:sldId id="1503" r:id="rId8"/>
    <p:sldId id="1556" r:id="rId9"/>
    <p:sldId id="1504" r:id="rId10"/>
    <p:sldId id="1296" r:id="rId11"/>
    <p:sldId id="1505" r:id="rId12"/>
    <p:sldId id="1478" r:id="rId13"/>
    <p:sldId id="1543" r:id="rId14"/>
    <p:sldId id="4318" r:id="rId15"/>
    <p:sldId id="4335" r:id="rId16"/>
    <p:sldId id="4337" r:id="rId17"/>
    <p:sldId id="4344" r:id="rId18"/>
    <p:sldId id="4345" r:id="rId19"/>
    <p:sldId id="4346" r:id="rId20"/>
    <p:sldId id="4347" r:id="rId21"/>
    <p:sldId id="4348" r:id="rId22"/>
    <p:sldId id="1579" r:id="rId23"/>
    <p:sldId id="4356" r:id="rId24"/>
    <p:sldId id="4357" r:id="rId25"/>
    <p:sldId id="4350" r:id="rId26"/>
    <p:sldId id="4351" r:id="rId27"/>
    <p:sldId id="4352" r:id="rId28"/>
    <p:sldId id="4353" r:id="rId29"/>
    <p:sldId id="4354" r:id="rId30"/>
    <p:sldId id="4355" r:id="rId31"/>
    <p:sldId id="1313" r:id="rId32"/>
    <p:sldId id="1314" r:id="rId33"/>
    <p:sldId id="1502" r:id="rId34"/>
    <p:sldId id="1295" r:id="rId35"/>
    <p:sldId id="1506" r:id="rId36"/>
    <p:sldId id="4320" r:id="rId37"/>
    <p:sldId id="4349" r:id="rId38"/>
    <p:sldId id="4358" r:id="rId39"/>
    <p:sldId id="4359" r:id="rId40"/>
    <p:sldId id="4360" r:id="rId41"/>
    <p:sldId id="4304" r:id="rId42"/>
    <p:sldId id="4361" r:id="rId43"/>
    <p:sldId id="4362" r:id="rId44"/>
    <p:sldId id="4363" r:id="rId45"/>
    <p:sldId id="4369" r:id="rId46"/>
    <p:sldId id="4364" r:id="rId47"/>
    <p:sldId id="4366" r:id="rId48"/>
    <p:sldId id="4365" r:id="rId49"/>
    <p:sldId id="4368" r:id="rId50"/>
    <p:sldId id="4370" r:id="rId51"/>
    <p:sldId id="4372" r:id="rId52"/>
    <p:sldId id="4374" r:id="rId53"/>
    <p:sldId id="4375" r:id="rId54"/>
    <p:sldId id="4376" r:id="rId55"/>
    <p:sldId id="4377" r:id="rId56"/>
    <p:sldId id="4380" r:id="rId57"/>
    <p:sldId id="4379" r:id="rId58"/>
    <p:sldId id="4378" r:id="rId59"/>
    <p:sldId id="2543" r:id="rId60"/>
    <p:sldId id="4382" r:id="rId61"/>
    <p:sldId id="4383" r:id="rId62"/>
    <p:sldId id="4385" r:id="rId63"/>
    <p:sldId id="4386" r:id="rId64"/>
    <p:sldId id="4387" r:id="rId65"/>
    <p:sldId id="4389" r:id="rId66"/>
    <p:sldId id="4388" r:id="rId67"/>
    <p:sldId id="4324" r:id="rId68"/>
    <p:sldId id="4325" r:id="rId69"/>
    <p:sldId id="1475" r:id="rId70"/>
    <p:sldId id="1507" r:id="rId71"/>
    <p:sldId id="1490" r:id="rId72"/>
    <p:sldId id="1508" r:id="rId73"/>
    <p:sldId id="4326" r:id="rId74"/>
    <p:sldId id="1476" r:id="rId75"/>
    <p:sldId id="4343" r:id="rId76"/>
    <p:sldId id="1509" r:id="rId77"/>
    <p:sldId id="1480" r:id="rId78"/>
    <p:sldId id="1479" r:id="rId79"/>
    <p:sldId id="1481" r:id="rId80"/>
    <p:sldId id="1482" r:id="rId81"/>
    <p:sldId id="1483" r:id="rId82"/>
    <p:sldId id="1489" r:id="rId83"/>
    <p:sldId id="1484" r:id="rId84"/>
    <p:sldId id="1491" r:id="rId85"/>
    <p:sldId id="1492" r:id="rId86"/>
    <p:sldId id="1486" r:id="rId87"/>
    <p:sldId id="1494" r:id="rId88"/>
    <p:sldId id="1493" r:id="rId89"/>
    <p:sldId id="1495" r:id="rId90"/>
    <p:sldId id="1626" r:id="rId91"/>
    <p:sldId id="1627" r:id="rId92"/>
    <p:sldId id="1628" r:id="rId93"/>
    <p:sldId id="1497" r:id="rId94"/>
    <p:sldId id="1629" r:id="rId95"/>
    <p:sldId id="1630" r:id="rId96"/>
    <p:sldId id="1631" r:id="rId97"/>
    <p:sldId id="1498" r:id="rId98"/>
    <p:sldId id="1632" r:id="rId99"/>
    <p:sldId id="1633" r:id="rId100"/>
    <p:sldId id="1634" r:id="rId101"/>
    <p:sldId id="4391" r:id="rId102"/>
    <p:sldId id="1636" r:id="rId103"/>
    <p:sldId id="1519" r:id="rId104"/>
    <p:sldId id="1638" r:id="rId105"/>
    <p:sldId id="1639" r:id="rId106"/>
    <p:sldId id="1640" r:id="rId107"/>
    <p:sldId id="1535" r:id="rId108"/>
    <p:sldId id="1641" r:id="rId109"/>
    <p:sldId id="1521" r:id="rId110"/>
    <p:sldId id="1642" r:id="rId111"/>
    <p:sldId id="1522" r:id="rId112"/>
    <p:sldId id="1643" r:id="rId113"/>
    <p:sldId id="1644" r:id="rId114"/>
    <p:sldId id="1525" r:id="rId115"/>
    <p:sldId id="1645" r:id="rId116"/>
    <p:sldId id="1646" r:id="rId117"/>
    <p:sldId id="1526" r:id="rId118"/>
    <p:sldId id="1647" r:id="rId119"/>
    <p:sldId id="1541" r:id="rId120"/>
    <p:sldId id="1687" r:id="rId121"/>
    <p:sldId id="1648" r:id="rId122"/>
    <p:sldId id="1544" r:id="rId123"/>
    <p:sldId id="1649" r:id="rId124"/>
    <p:sldId id="1650" r:id="rId125"/>
    <p:sldId id="1651" r:id="rId126"/>
    <p:sldId id="1652" r:id="rId127"/>
    <p:sldId id="1688" r:id="rId128"/>
    <p:sldId id="1653" r:id="rId129"/>
    <p:sldId id="4305" r:id="rId130"/>
  </p:sldIdLst>
  <p:sldSz cx="12192000" cy="6858000"/>
  <p:notesSz cx="6858000" cy="9144000"/>
  <p:embeddedFontLst>
    <p:embeddedFont>
      <p:font typeface="Calibri" panose="020F0502020204030204" pitchFamily="34" charset="0"/>
      <p:regular r:id="rId132"/>
      <p:bold r:id="rId133"/>
      <p:italic r:id="rId134"/>
      <p:boldItalic r:id="rId135"/>
    </p:embeddedFont>
    <p:embeddedFont>
      <p:font typeface="Consolas" panose="020B0609020204030204" pitchFamily="49" charset="0"/>
      <p:regular r:id="rId136"/>
      <p:bold r:id="rId137"/>
      <p:italic r:id="rId138"/>
      <p:boldItalic r:id="rId139"/>
    </p:embeddedFont>
    <p:embeddedFont>
      <p:font typeface="Mosk Bold 700" panose="02000506000000020004" pitchFamily="2" charset="0"/>
      <p:bold r:id="rId140"/>
    </p:embeddedFont>
    <p:embeddedFont>
      <p:font typeface="강한공군체 Medium" panose="020B0600000101010101" pitchFamily="50" charset="-127"/>
      <p:regular r:id="rId141"/>
    </p:embeddedFont>
    <p:embeddedFont>
      <p:font typeface="맑은 고딕" panose="020B0503020000020004" pitchFamily="50" charset="-127"/>
      <p:regular r:id="rId142"/>
      <p:bold r:id="rId143"/>
    </p:embeddedFont>
    <p:embeddedFont>
      <p:font typeface="바른공군체 Medium" panose="020B0600000101010101" pitchFamily="50" charset="-127"/>
      <p:regular r:id="rId1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34FC"/>
    <a:srgbClr val="E6E7E1"/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5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3.fntdata"/><Relationship Id="rId139" Type="http://schemas.openxmlformats.org/officeDocument/2006/relationships/font" Target="fonts/font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9.fntdata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0.fntdata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2.fntdata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02/15/2023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joldu/junior-recruit-scheduler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poiemaweb.co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story.com/" TargetMode="External"/><Relationship Id="rId2" Type="http://schemas.openxmlformats.org/officeDocument/2006/relationships/hyperlink" Target="https://velog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naver.com/xenosign" TargetMode="External"/><Relationship Id="rId4" Type="http://schemas.openxmlformats.org/officeDocument/2006/relationships/hyperlink" Target="https://medium.com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swiperjs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classList.add</a:t>
            </a:r>
            <a:r>
              <a:rPr lang="en-US" altLang="ko-KR" dirty="0">
                <a:solidFill>
                  <a:srgbClr val="00B050"/>
                </a:solidFill>
              </a:rPr>
              <a:t> / remove / contain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</a:t>
            </a:r>
            <a:r>
              <a:rPr lang="en-US" altLang="ko-KR" dirty="0"/>
              <a:t>class </a:t>
            </a:r>
            <a:r>
              <a:rPr lang="ko-KR" altLang="en-US" dirty="0"/>
              <a:t>를 더하거나</a:t>
            </a:r>
            <a:r>
              <a:rPr lang="en-US" altLang="ko-KR" dirty="0"/>
              <a:t>, </a:t>
            </a:r>
            <a:r>
              <a:rPr lang="ko-KR" altLang="en-US" dirty="0"/>
              <a:t>빼거나</a:t>
            </a:r>
            <a:r>
              <a:rPr lang="en-US" altLang="ko-KR" dirty="0"/>
              <a:t>, </a:t>
            </a:r>
            <a:r>
              <a:rPr lang="ko-KR" altLang="en-US" dirty="0"/>
              <a:t>클래스가 존재하는지 체크하는 메소드</a:t>
            </a:r>
            <a:endParaRPr lang="en-US" altLang="ko-KR" dirty="0"/>
          </a:p>
          <a:p>
            <a:r>
              <a:rPr lang="ko-KR" altLang="en-US" dirty="0"/>
              <a:t>해당 기능과 </a:t>
            </a:r>
            <a:r>
              <a:rPr lang="en-US" altLang="ko-KR" dirty="0"/>
              <a:t>CSS </a:t>
            </a:r>
            <a:r>
              <a:rPr lang="ko-KR" altLang="en-US" dirty="0"/>
              <a:t>를 잘 활용하면 변화무쌍</a:t>
            </a:r>
            <a:r>
              <a:rPr lang="en-US" altLang="ko-KR" dirty="0"/>
              <a:t>(?)</a:t>
            </a:r>
            <a:r>
              <a:rPr lang="ko-KR" altLang="en-US" dirty="0"/>
              <a:t>한 웹페이지 구성이 가능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53010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새로운 </a:t>
            </a:r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r>
              <a:rPr lang="en-US" altLang="ko-KR" dirty="0"/>
              <a:t>Swiper </a:t>
            </a:r>
            <a:r>
              <a:rPr lang="ko-KR" altLang="en-US" dirty="0"/>
              <a:t>생성자 추가</a:t>
            </a:r>
            <a:endParaRPr lang="en-US" altLang="ko-KR" dirty="0"/>
          </a:p>
          <a:p>
            <a:r>
              <a:rPr lang="en-US" altLang="ko-KR" dirty="0"/>
              <a:t>Direction / </a:t>
            </a:r>
            <a:r>
              <a:rPr lang="en-US" altLang="ko-KR" dirty="0" err="1"/>
              <a:t>slidePerView</a:t>
            </a:r>
            <a:r>
              <a:rPr lang="en-US" altLang="ko-KR" dirty="0"/>
              <a:t> / </a:t>
            </a:r>
            <a:r>
              <a:rPr lang="en-US" altLang="ko-KR" dirty="0" err="1"/>
              <a:t>spaceBetween</a:t>
            </a:r>
            <a:r>
              <a:rPr lang="en-US" altLang="ko-KR" dirty="0"/>
              <a:t> / </a:t>
            </a:r>
            <a:r>
              <a:rPr lang="en-US" altLang="ko-KR" dirty="0" err="1"/>
              <a:t>centeredSlide</a:t>
            </a:r>
            <a:r>
              <a:rPr lang="en-US" altLang="ko-KR" dirty="0"/>
              <a:t> / loop /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옵션 추가하기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350612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A0630D-C47C-4273-46CC-9A0078B5356D}"/>
              </a:ext>
            </a:extLst>
          </p:cNvPr>
          <p:cNvSpPr txBox="1"/>
          <p:nvPr/>
        </p:nvSpPr>
        <p:spPr>
          <a:xfrm>
            <a:off x="517236" y="340100"/>
            <a:ext cx="10270836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 아이템 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disableOnInteraction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337616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배경색 제거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동작을 확인하기</a:t>
            </a:r>
            <a:endParaRPr lang="en-US" altLang="ko-KR" dirty="0"/>
          </a:p>
          <a:p>
            <a:r>
              <a:rPr lang="ko-KR" altLang="en-US" dirty="0"/>
              <a:t>보여지는 슬라이드의 클래스명 확인</a:t>
            </a:r>
            <a:r>
              <a:rPr lang="en-US" altLang="ko-KR" dirty="0"/>
              <a:t>(active)</a:t>
            </a:r>
          </a:p>
          <a:p>
            <a:r>
              <a:rPr lang="ko-KR" altLang="en-US" dirty="0"/>
              <a:t>양 옆 슬라이드 반투명 처리</a:t>
            </a:r>
            <a:endParaRPr lang="en-US" altLang="ko-KR" dirty="0"/>
          </a:p>
          <a:p>
            <a:r>
              <a:rPr lang="ko-KR" altLang="en-US" dirty="0"/>
              <a:t>자세히 보기 버튼 위치 및 크기 조절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55414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53764E-C4AB-F6CF-FC09-B843FE564EAA}"/>
              </a:ext>
            </a:extLst>
          </p:cNvPr>
          <p:cNvSpPr txBox="1"/>
          <p:nvPr/>
        </p:nvSpPr>
        <p:spPr>
          <a:xfrm>
            <a:off x="542200" y="415620"/>
            <a:ext cx="892379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.swiper-slide-active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0646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생성자에 옵션 추가하기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176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227902" y="396504"/>
            <a:ext cx="1056873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disableOnInteraction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pagination: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.swiper-pagination"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pagination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을 할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엘리먼트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clickable: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 가능 여부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navigation: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.swiper-button-next"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7814664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</a:t>
            </a:r>
            <a:r>
              <a:rPr lang="ko-KR" altLang="en-US" dirty="0"/>
              <a:t> 동작 및 클래스 확인하기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bullet </a:t>
            </a:r>
            <a:r>
              <a:rPr lang="ko-KR" altLang="en-US" dirty="0"/>
              <a:t>크기 설정</a:t>
            </a:r>
            <a:endParaRPr lang="en-US" altLang="ko-KR" dirty="0"/>
          </a:p>
          <a:p>
            <a:r>
              <a:rPr lang="ko-KR" altLang="en-US" dirty="0"/>
              <a:t>선택 효과 설정</a:t>
            </a:r>
            <a:endParaRPr lang="en-US" altLang="ko-KR" dirty="0"/>
          </a:p>
          <a:p>
            <a:pPr lvl="1"/>
            <a:r>
              <a:rPr lang="ko-KR" altLang="en-US" dirty="0"/>
              <a:t>백그라운드 이미지 조절</a:t>
            </a:r>
            <a:endParaRPr lang="en-US" altLang="ko-KR" dirty="0"/>
          </a:p>
          <a:p>
            <a:pPr lvl="1"/>
            <a:r>
              <a:rPr lang="ko-KR" altLang="en-US" dirty="0"/>
              <a:t>백그라운드 컬러 제거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투명하게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31996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4C09F7-1995-DBFA-8F6C-7FB6EC3B219E}"/>
              </a:ext>
            </a:extLst>
          </p:cNvPr>
          <p:cNvSpPr txBox="1"/>
          <p:nvPr/>
        </p:nvSpPr>
        <p:spPr>
          <a:xfrm>
            <a:off x="1075887" y="1166842"/>
            <a:ext cx="932646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.swiper-pagination-bullet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.swiper-pagination-bullet-active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"../images/promotion_on.png"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09730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 위치부터 확인 </a:t>
            </a:r>
            <a:r>
              <a:rPr lang="en-US" altLang="ko-KR" dirty="0">
                <a:sym typeface="Wingdings" panose="05000000000000000000" pitchFamily="2" charset="2"/>
              </a:rPr>
              <a:t>position: absolute; / top: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300px;</a:t>
            </a:r>
          </a:p>
          <a:p>
            <a:r>
              <a:rPr lang="ko-KR" altLang="en-US" dirty="0"/>
              <a:t>버튼 스타일 수정</a:t>
            </a:r>
            <a:endParaRPr lang="en-US" altLang="ko-KR" dirty="0"/>
          </a:p>
          <a:p>
            <a:pPr lvl="1"/>
            <a:r>
              <a:rPr lang="en-US" altLang="ko-KR" dirty="0"/>
              <a:t>Width / height : 55px;</a:t>
            </a:r>
          </a:p>
          <a:p>
            <a:pPr lvl="1"/>
            <a:r>
              <a:rPr lang="en-US" altLang="ko-KR" dirty="0"/>
              <a:t>Border: 2px solid #333;</a:t>
            </a:r>
          </a:p>
          <a:p>
            <a:pPr lvl="1"/>
            <a:r>
              <a:rPr lang="en-US" altLang="ko-KR" dirty="0"/>
              <a:t>Color: #333;</a:t>
            </a:r>
          </a:p>
          <a:p>
            <a:pPr lvl="1"/>
            <a:r>
              <a:rPr lang="en-US" altLang="ko-KR" dirty="0"/>
              <a:t>Border-radius: 50%;</a:t>
            </a:r>
          </a:p>
          <a:p>
            <a:pPr lvl="1"/>
            <a:r>
              <a:rPr lang="en-US" altLang="ko-KR" dirty="0"/>
              <a:t>Cursor: pointer;</a:t>
            </a:r>
          </a:p>
          <a:p>
            <a:r>
              <a:rPr lang="ko-KR" altLang="en-US" dirty="0"/>
              <a:t>화살표 크기도 수정하기 </a:t>
            </a:r>
            <a:r>
              <a:rPr lang="en-US" altLang="ko-KR" dirty="0">
                <a:sym typeface="Wingdings" panose="05000000000000000000" pitchFamily="2" charset="2"/>
              </a:rPr>
              <a:t> after </a:t>
            </a:r>
            <a:r>
              <a:rPr lang="ko-KR" altLang="en-US" dirty="0">
                <a:sym typeface="Wingdings" panose="05000000000000000000" pitchFamily="2" charset="2"/>
              </a:rPr>
              <a:t>의 폰트 사이즈 수정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01908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C8156A-301A-FCB4-644D-A3CB1442C5C0}"/>
              </a:ext>
            </a:extLst>
          </p:cNvPr>
          <p:cNvSpPr txBox="1"/>
          <p:nvPr/>
        </p:nvSpPr>
        <p:spPr>
          <a:xfrm>
            <a:off x="1008776" y="868952"/>
            <a:ext cx="7464104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swiper-button-prev:after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swiper-button-next:after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9257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setAttribute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4309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위치 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Position: absolute; </a:t>
            </a:r>
            <a:r>
              <a:rPr lang="ko-KR" altLang="en-US" dirty="0"/>
              <a:t>는 이미 지정된 상태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</a:t>
            </a:r>
            <a:r>
              <a:rPr lang="ko-KR" altLang="en-US" dirty="0"/>
              <a:t> </a:t>
            </a:r>
            <a:r>
              <a:rPr lang="en-US" altLang="ko-KR" dirty="0"/>
              <a:t>400px?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right: 400px?</a:t>
            </a:r>
          </a:p>
          <a:p>
            <a:r>
              <a:rPr lang="ko-KR" altLang="en-US" dirty="0"/>
              <a:t>반응형 확인하기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 50% / translate(-550px,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Right: 50% / translate(550px,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크기를 기반으로 배치하기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 일정 크기 부터는 반응형 필요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3545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5C91D-E2F4-E924-F4AB-48C332F2BF93}"/>
              </a:ext>
            </a:extLst>
          </p:cNvPr>
          <p:cNvSpPr txBox="1"/>
          <p:nvPr/>
        </p:nvSpPr>
        <p:spPr>
          <a:xfrm>
            <a:off x="618137" y="563008"/>
            <a:ext cx="5702416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8844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 </a:t>
            </a:r>
            <a:r>
              <a:rPr lang="ko-KR" altLang="en-US" dirty="0"/>
              <a:t>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의 크기로 인해 가로 스크롤 발생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overflow: hidden; </a:t>
            </a:r>
            <a:r>
              <a:rPr lang="ko-KR" altLang="en-US" dirty="0"/>
              <a:t>설정으로 스크롤 없애기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19012-66B6-CFD5-CBD7-01A1B989F992}"/>
              </a:ext>
            </a:extLst>
          </p:cNvPr>
          <p:cNvSpPr txBox="1"/>
          <p:nvPr/>
        </p:nvSpPr>
        <p:spPr>
          <a:xfrm>
            <a:off x="838200" y="2960592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19923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 </a:t>
            </a:r>
            <a:r>
              <a:rPr lang="ko-KR" altLang="en-US" dirty="0"/>
              <a:t>에 재생</a:t>
            </a:r>
            <a:r>
              <a:rPr lang="en-US" altLang="ko-KR" dirty="0"/>
              <a:t>, </a:t>
            </a:r>
            <a:r>
              <a:rPr lang="ko-KR" altLang="en-US" dirty="0"/>
              <a:t>멈춤 버튼을 만드는 것은 고통 스러우니 공지사항의 </a:t>
            </a:r>
            <a:r>
              <a:rPr lang="en-US" altLang="ko-KR" dirty="0"/>
              <a:t>+ </a:t>
            </a:r>
            <a:r>
              <a:rPr lang="ko-KR" altLang="en-US" dirty="0"/>
              <a:t>버튼에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멈춤</a:t>
            </a:r>
            <a:r>
              <a:rPr lang="en-US" altLang="ko-KR" dirty="0"/>
              <a:t>, </a:t>
            </a:r>
            <a:r>
              <a:rPr lang="ko-KR" altLang="en-US" dirty="0"/>
              <a:t>재시작 기능을 넣어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태그에 </a:t>
            </a:r>
            <a:r>
              <a:rPr lang="en-US" altLang="ko-KR" dirty="0"/>
              <a:t>onclick </a:t>
            </a:r>
            <a:r>
              <a:rPr lang="ko-KR" altLang="en-US" dirty="0"/>
              <a:t>주기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파일에 함수 생성</a:t>
            </a:r>
            <a:endParaRPr lang="en-US" altLang="ko-KR" dirty="0"/>
          </a:p>
          <a:p>
            <a:r>
              <a:rPr lang="en-US" altLang="ko-KR" dirty="0"/>
              <a:t>Swiper</a:t>
            </a:r>
            <a:r>
              <a:rPr lang="ko-KR" altLang="en-US" dirty="0"/>
              <a:t>의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관련 함수</a:t>
            </a:r>
            <a:endParaRPr lang="en-US" altLang="ko-KR" dirty="0"/>
          </a:p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autoplay.start</a:t>
            </a:r>
            <a:r>
              <a:rPr lang="en-US" altLang="ko-KR" dirty="0"/>
              <a:t>() / .</a:t>
            </a:r>
            <a:r>
              <a:rPr lang="en-US" altLang="ko-KR" dirty="0" err="1"/>
              <a:t>autoplay.stop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Autoplay.stop</a:t>
            </a:r>
            <a:r>
              <a:rPr lang="en-US" altLang="ko-KR" dirty="0"/>
              <a:t>() </a:t>
            </a:r>
            <a:r>
              <a:rPr lang="ko-KR" altLang="en-US" dirty="0"/>
              <a:t>적용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어</a:t>
            </a:r>
            <a:r>
              <a:rPr lang="en-US" altLang="ko-KR" dirty="0"/>
              <a:t>? </a:t>
            </a:r>
            <a:r>
              <a:rPr lang="ko-KR" altLang="en-US" dirty="0"/>
              <a:t>그런데 </a:t>
            </a:r>
            <a:r>
              <a:rPr lang="ko-KR" altLang="en-US" dirty="0" err="1"/>
              <a:t>안먹네요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85796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11228-5789-5504-1863-C54793C96BBE}"/>
              </a:ext>
            </a:extLst>
          </p:cNvPr>
          <p:cNvSpPr txBox="1"/>
          <p:nvPr/>
        </p:nvSpPr>
        <p:spPr>
          <a:xfrm>
            <a:off x="564159" y="712793"/>
            <a:ext cx="9808277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check_circle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E8BA8-6FB2-936F-9C31-C7573AB22B23}"/>
              </a:ext>
            </a:extLst>
          </p:cNvPr>
          <p:cNvSpPr txBox="1"/>
          <p:nvPr/>
        </p:nvSpPr>
        <p:spPr>
          <a:xfrm>
            <a:off x="564159" y="1944638"/>
            <a:ext cx="672333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12082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&lt;a&gt; </a:t>
            </a:r>
            <a:r>
              <a:rPr lang="ko-KR" altLang="en-US" dirty="0"/>
              <a:t>태그의 특성 상 </a:t>
            </a:r>
            <a:r>
              <a:rPr lang="en-US" altLang="ko-KR" dirty="0" err="1"/>
              <a:t>href</a:t>
            </a:r>
            <a:r>
              <a:rPr lang="ko-KR" altLang="en-US" dirty="0"/>
              <a:t> 로 인해 페이지를 새로 고침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이를 해결하기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위해 </a:t>
            </a:r>
            <a:r>
              <a:rPr lang="en-US" altLang="ko-KR" dirty="0" err="1">
                <a:sym typeface="Wingdings" panose="05000000000000000000" pitchFamily="2" charset="2"/>
              </a:rPr>
              <a:t>href</a:t>
            </a:r>
            <a:r>
              <a:rPr lang="en-US" altLang="ko-KR" dirty="0">
                <a:sym typeface="Wingdings" panose="05000000000000000000" pitchFamily="2" charset="2"/>
              </a:rPr>
              <a:t>=“</a:t>
            </a:r>
            <a:r>
              <a:rPr lang="en-US" altLang="ko-KR" dirty="0" err="1">
                <a:sym typeface="Wingdings" panose="05000000000000000000" pitchFamily="2" charset="2"/>
              </a:rPr>
              <a:t>javascript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  <a:r>
              <a:rPr lang="ko-KR" altLang="en-US" dirty="0" err="1">
                <a:sym typeface="Wingdings" panose="05000000000000000000" pitchFamily="2" charset="2"/>
              </a:rPr>
              <a:t>함수명</a:t>
            </a:r>
            <a:r>
              <a:rPr lang="en-US" altLang="ko-KR" dirty="0">
                <a:sym typeface="Wingdings" panose="05000000000000000000" pitchFamily="2" charset="2"/>
              </a:rPr>
              <a:t>();” </a:t>
            </a:r>
            <a:r>
              <a:rPr lang="ko-KR" altLang="en-US" dirty="0">
                <a:sym typeface="Wingdings" panose="05000000000000000000" pitchFamily="2" charset="2"/>
              </a:rPr>
              <a:t>을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A</a:t>
            </a:r>
            <a:r>
              <a:rPr lang="ko-KR" altLang="en-US" dirty="0"/>
              <a:t> 태그의 효과는 쓰고 싶지만</a:t>
            </a:r>
            <a:r>
              <a:rPr lang="en-US" altLang="ko-KR" dirty="0"/>
              <a:t>, </a:t>
            </a:r>
            <a:r>
              <a:rPr lang="ko-KR" altLang="en-US" dirty="0"/>
              <a:t>페이지 새로 고침을 막으려면</a:t>
            </a:r>
            <a:endParaRPr lang="en-US" altLang="ko-KR" dirty="0"/>
          </a:p>
          <a:p>
            <a:pPr lvl="1"/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=“</a:t>
            </a:r>
            <a:r>
              <a:rPr lang="en-US" altLang="ko-KR" dirty="0" err="1"/>
              <a:t>javascript:void</a:t>
            </a:r>
            <a:r>
              <a:rPr lang="en-US" altLang="ko-KR" dirty="0"/>
              <a:t>(0);”&gt;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507EB-1B6D-4B3A-3305-197C2205D33A}"/>
              </a:ext>
            </a:extLst>
          </p:cNvPr>
          <p:cNvSpPr txBox="1"/>
          <p:nvPr/>
        </p:nvSpPr>
        <p:spPr>
          <a:xfrm>
            <a:off x="622395" y="4487839"/>
            <a:ext cx="9559784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javascript:controlAutoPlay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check_circle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980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의 값을 </a:t>
            </a:r>
            <a:r>
              <a:rPr lang="en-US" altLang="ko-KR" dirty="0"/>
              <a:t>console.log </a:t>
            </a:r>
            <a:r>
              <a:rPr lang="ko-KR" altLang="en-US" dirty="0"/>
              <a:t>로 </a:t>
            </a:r>
            <a:r>
              <a:rPr lang="ko-KR" altLang="en-US" dirty="0" err="1"/>
              <a:t>찍어보기</a:t>
            </a:r>
            <a:endParaRPr lang="en-US" altLang="ko-KR" dirty="0"/>
          </a:p>
          <a:p>
            <a:r>
              <a:rPr lang="en-US" altLang="ko-KR" dirty="0" err="1"/>
              <a:t>swiperPromotion.autoplay.running</a:t>
            </a:r>
            <a:r>
              <a:rPr lang="en-US" altLang="ko-KR" dirty="0"/>
              <a:t> </a:t>
            </a:r>
            <a:r>
              <a:rPr lang="ko-KR" altLang="en-US" dirty="0"/>
              <a:t>값에 따라 </a:t>
            </a:r>
            <a:r>
              <a:rPr lang="en-US" altLang="ko-KR" dirty="0"/>
              <a:t>stop / start </a:t>
            </a:r>
            <a:r>
              <a:rPr lang="ko-KR" altLang="en-US" dirty="0"/>
              <a:t>여부 결정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876381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500F-635C-2767-1C50-1CA0FDC9658C}"/>
              </a:ext>
            </a:extLst>
          </p:cNvPr>
          <p:cNvSpPr txBox="1"/>
          <p:nvPr/>
        </p:nvSpPr>
        <p:spPr>
          <a:xfrm>
            <a:off x="664827" y="599136"/>
            <a:ext cx="7195657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running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7053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기능 추가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Toggle </a:t>
            </a:r>
            <a:r>
              <a:rPr lang="ko-KR" altLang="en-US" dirty="0"/>
              <a:t>용 버튼에 클래스 주기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/>
              <a:t>Javascript:void</a:t>
            </a:r>
            <a:r>
              <a:rPr lang="en-US" altLang="ko-KR" dirty="0"/>
              <a:t>(0);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에서 버튼에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hide </a:t>
            </a:r>
            <a:r>
              <a:rPr lang="ko-KR" altLang="en-US" dirty="0"/>
              <a:t>클래스 추가 </a:t>
            </a:r>
            <a:r>
              <a:rPr lang="en-US" altLang="ko-KR" dirty="0"/>
              <a:t>/ </a:t>
            </a:r>
            <a:r>
              <a:rPr lang="ko-KR" altLang="en-US" dirty="0"/>
              <a:t>삭제 처리</a:t>
            </a:r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에서 </a:t>
            </a:r>
            <a:r>
              <a:rPr lang="en-US" altLang="ko-KR" dirty="0"/>
              <a:t>promotion 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23361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0D4BC4-8563-0A97-9BCE-97DB006FCE9B}"/>
              </a:ext>
            </a:extLst>
          </p:cNvPr>
          <p:cNvSpPr txBox="1"/>
          <p:nvPr/>
        </p:nvSpPr>
        <p:spPr>
          <a:xfrm>
            <a:off x="241533" y="406190"/>
            <a:ext cx="11708934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javascript:controlAutoPlay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"toggle-promotion"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check_circle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D21FA-8A98-95FE-45DC-5F13F5D6CF10}"/>
              </a:ext>
            </a:extLst>
          </p:cNvPr>
          <p:cNvSpPr txBox="1"/>
          <p:nvPr/>
        </p:nvSpPr>
        <p:spPr>
          <a:xfrm>
            <a:off x="241533" y="2432028"/>
            <a:ext cx="6570328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height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promotion.hide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FEA3F-8D59-5EB5-98F6-AD9521EEC037}"/>
              </a:ext>
            </a:extLst>
          </p:cNvPr>
          <p:cNvSpPr txBox="1"/>
          <p:nvPr/>
        </p:nvSpPr>
        <p:spPr>
          <a:xfrm>
            <a:off x="10687574" y="1580012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HTML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2FDBA-23C2-560C-450E-16CF7436121D}"/>
              </a:ext>
            </a:extLst>
          </p:cNvPr>
          <p:cNvSpPr txBox="1"/>
          <p:nvPr/>
        </p:nvSpPr>
        <p:spPr>
          <a:xfrm>
            <a:off x="5873692" y="5638800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745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 err="1">
                <a:solidFill>
                  <a:srgbClr val="00B050"/>
                </a:solidFill>
              </a:rPr>
              <a:t>setAttribute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en-US" altLang="ko-KR" dirty="0"/>
              <a:t>html </a:t>
            </a:r>
            <a:r>
              <a:rPr lang="ko-KR" altLang="en-US" dirty="0"/>
              <a:t>요소 속성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선택한 요소의 속성 값을 직접 지정할 수 있는 메소드</a:t>
            </a:r>
            <a:endParaRPr lang="en-US" altLang="ko-KR" dirty="0"/>
          </a:p>
          <a:p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setAttribute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 err="1">
                <a:solidFill>
                  <a:schemeClr val="accent2"/>
                </a:solidFill>
              </a:rPr>
              <a:t>속성명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ko-KR" altLang="en-US" dirty="0">
                <a:solidFill>
                  <a:srgbClr val="0070C0"/>
                </a:solidFill>
              </a:rPr>
              <a:t>지정할 속성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F66C8-B488-0F42-EBF1-D6DC713CB5C3}"/>
              </a:ext>
            </a:extLst>
          </p:cNvPr>
          <p:cNvSpPr txBox="1"/>
          <p:nvPr/>
        </p:nvSpPr>
        <p:spPr>
          <a:xfrm>
            <a:off x="838200" y="3059668"/>
            <a:ext cx="870921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통합검색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A1A81-61FD-E4AE-3E81-5231BC9FE6C2}"/>
              </a:ext>
            </a:extLst>
          </p:cNvPr>
          <p:cNvSpPr txBox="1"/>
          <p:nvPr/>
        </p:nvSpPr>
        <p:spPr>
          <a:xfrm>
            <a:off x="838200" y="3706392"/>
            <a:ext cx="811183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"background-color: 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2479698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35A1F3-D2B2-EFE0-E31D-E4C56F8ECB92}"/>
              </a:ext>
            </a:extLst>
          </p:cNvPr>
          <p:cNvSpPr txBox="1"/>
          <p:nvPr/>
        </p:nvSpPr>
        <p:spPr>
          <a:xfrm>
            <a:off x="308645" y="523149"/>
            <a:ext cx="9565197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Toggle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".toggle-promotion"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0703E-8708-5388-2034-4B67765E3C09}"/>
              </a:ext>
            </a:extLst>
          </p:cNvPr>
          <p:cNvSpPr txBox="1"/>
          <p:nvPr/>
        </p:nvSpPr>
        <p:spPr>
          <a:xfrm>
            <a:off x="8096775" y="2967335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Javascript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489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 </a:t>
            </a:r>
            <a:r>
              <a:rPr lang="ko-KR" altLang="en-US" dirty="0"/>
              <a:t>버튼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버튼 애니메이션 추가하기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보여 졌을 때 </a:t>
            </a:r>
            <a:r>
              <a:rPr lang="en-US" altLang="ko-KR" dirty="0"/>
              <a:t>180deg </a:t>
            </a:r>
            <a:r>
              <a:rPr lang="ko-KR" altLang="en-US" dirty="0"/>
              <a:t>돌아가도록 처리하기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보이는 상황에서는 </a:t>
            </a:r>
            <a:r>
              <a:rPr lang="en-US" altLang="ko-KR" dirty="0"/>
              <a:t>show </a:t>
            </a:r>
            <a:r>
              <a:rPr lang="ko-KR" altLang="en-US" dirty="0"/>
              <a:t>클래스를 추가해서 </a:t>
            </a:r>
            <a:r>
              <a:rPr lang="en-US" altLang="ko-KR" dirty="0"/>
              <a:t>180deg </a:t>
            </a:r>
            <a:r>
              <a:rPr lang="ko-KR" altLang="en-US" dirty="0"/>
              <a:t>돌리기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406862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B97E85-5826-5230-F3B0-90274D53114A}"/>
              </a:ext>
            </a:extLst>
          </p:cNvPr>
          <p:cNvSpPr txBox="1"/>
          <p:nvPr/>
        </p:nvSpPr>
        <p:spPr>
          <a:xfrm>
            <a:off x="429936" y="321328"/>
            <a:ext cx="10274416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".toggle-promotion"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"show"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"show"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2438-4FFD-3334-FDDC-048B81B7D4CB}"/>
              </a:ext>
            </a:extLst>
          </p:cNvPr>
          <p:cNvSpPr txBox="1"/>
          <p:nvPr/>
        </p:nvSpPr>
        <p:spPr>
          <a:xfrm>
            <a:off x="429936" y="4143441"/>
            <a:ext cx="1027441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.toggle-promotion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.toggle-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promotion.show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9DAA7-F7DB-FD96-AF9C-13227B81B000}"/>
              </a:ext>
            </a:extLst>
          </p:cNvPr>
          <p:cNvSpPr txBox="1"/>
          <p:nvPr/>
        </p:nvSpPr>
        <p:spPr>
          <a:xfrm>
            <a:off x="8784672" y="2742423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Javascript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ED66A-ECD4-46D6-E77C-F4B02EA88487}"/>
              </a:ext>
            </a:extLst>
          </p:cNvPr>
          <p:cNvSpPr txBox="1"/>
          <p:nvPr/>
        </p:nvSpPr>
        <p:spPr>
          <a:xfrm>
            <a:off x="9708001" y="437655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72266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스크롤에 따른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처리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1945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Scroll </a:t>
            </a:r>
            <a:r>
              <a:rPr lang="ko-KR" altLang="en-US" dirty="0"/>
              <a:t>발생을 체크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브라우저 레벨에서 발생하는 개념이므로</a:t>
            </a:r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en-US" altLang="ko-KR" dirty="0">
                <a:sym typeface="Wingdings" panose="05000000000000000000" pitchFamily="2" charset="2"/>
              </a:rPr>
              <a:t> window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콘솔 로그에서 확인하기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37E83-7AD5-95D8-C949-CF61DDAD3AFE}"/>
              </a:ext>
            </a:extLst>
          </p:cNvPr>
          <p:cNvSpPr txBox="1"/>
          <p:nvPr/>
        </p:nvSpPr>
        <p:spPr>
          <a:xfrm>
            <a:off x="838200" y="3174882"/>
            <a:ext cx="767662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SCROLL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"scroll"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9954784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페이지가 </a:t>
            </a:r>
            <a:r>
              <a:rPr lang="ko-KR" altLang="en-US" dirty="0" err="1"/>
              <a:t>로드되면</a:t>
            </a:r>
            <a:r>
              <a:rPr lang="ko-KR" altLang="en-US" dirty="0"/>
              <a:t> 바로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Visual </a:t>
            </a:r>
            <a:r>
              <a:rPr lang="ko-KR" altLang="en-US" dirty="0"/>
              <a:t>의 애니메이션 재생 필요</a:t>
            </a:r>
            <a:endParaRPr lang="en-US" altLang="ko-KR" dirty="0"/>
          </a:p>
          <a:p>
            <a:r>
              <a:rPr lang="en-US" altLang="ko-KR" dirty="0"/>
              <a:t>Visual </a:t>
            </a:r>
            <a:r>
              <a:rPr lang="ko-KR" altLang="en-US" dirty="0"/>
              <a:t>의</a:t>
            </a:r>
            <a:r>
              <a:rPr lang="en-US" altLang="ko-KR" dirty="0"/>
              <a:t> inner </a:t>
            </a:r>
            <a:r>
              <a:rPr lang="ko-KR" altLang="en-US" dirty="0"/>
              <a:t>클래스에 </a:t>
            </a:r>
            <a:r>
              <a:rPr lang="en-US" altLang="ko-KR" dirty="0"/>
              <a:t>:active </a:t>
            </a:r>
            <a:r>
              <a:rPr lang="ko-KR" altLang="en-US" dirty="0"/>
              <a:t>로 처리 했던 것으로 클래스로 변경 </a:t>
            </a:r>
            <a:r>
              <a:rPr lang="en-US" altLang="ko-KR" dirty="0">
                <a:sym typeface="Wingdings" panose="05000000000000000000" pitchFamily="2" charset="2"/>
              </a:rPr>
              <a:t> :active  animate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페이지가 로드 되면 바로 실행되는 함수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/>
              <a:t>Window.onload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69D36-4155-131A-21DF-A571FFC36D0E}"/>
              </a:ext>
            </a:extLst>
          </p:cNvPr>
          <p:cNvSpPr txBox="1"/>
          <p:nvPr/>
        </p:nvSpPr>
        <p:spPr>
          <a:xfrm>
            <a:off x="838200" y="5058128"/>
            <a:ext cx="827783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".visual .inner"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477153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엘살바도르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스크롤 위치 찾기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300 </a:t>
            </a:r>
            <a:r>
              <a:rPr lang="ko-KR" altLang="en-US" dirty="0">
                <a:sym typeface="Wingdings" panose="05000000000000000000" pitchFamily="2" charset="2"/>
              </a:rPr>
              <a:t>정도가 적당해 보이네요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active</a:t>
            </a:r>
            <a:r>
              <a:rPr lang="ko-KR" altLang="en-US" dirty="0">
                <a:sym typeface="Wingdings" panose="05000000000000000000" pitchFamily="2" charset="2"/>
              </a:rPr>
              <a:t> 로 처리해 두었던 애니메이션을 </a:t>
            </a:r>
            <a:r>
              <a:rPr lang="en-US" altLang="ko-KR" dirty="0" err="1">
                <a:sym typeface="Wingdings" panose="05000000000000000000" pitchFamily="2" charset="2"/>
              </a:rPr>
              <a:t>animte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E2B1A-A13E-52A3-CCFB-3D15FF58C496}"/>
              </a:ext>
            </a:extLst>
          </p:cNvPr>
          <p:cNvSpPr txBox="1"/>
          <p:nvPr/>
        </p:nvSpPr>
        <p:spPr>
          <a:xfrm>
            <a:off x="648050" y="3273273"/>
            <a:ext cx="8791514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4FC1FF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dirty="0" err="1">
                <a:solidFill>
                  <a:srgbClr val="4FC1FF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BB319-34D0-8E20-F8D6-DBF11B076A2E}"/>
              </a:ext>
            </a:extLst>
          </p:cNvPr>
          <p:cNvSpPr txBox="1"/>
          <p:nvPr/>
        </p:nvSpPr>
        <p:spPr>
          <a:xfrm>
            <a:off x="648049" y="4951867"/>
            <a:ext cx="791710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7BA7D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img_product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FC617-2E23-04B8-FD57-891E2134A30E}"/>
              </a:ext>
            </a:extLst>
          </p:cNvPr>
          <p:cNvSpPr txBox="1"/>
          <p:nvPr/>
        </p:nvSpPr>
        <p:spPr>
          <a:xfrm>
            <a:off x="7564794" y="3944495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Javascript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6B7B1-FA71-745E-49D5-62FB3B7756E7}"/>
              </a:ext>
            </a:extLst>
          </p:cNvPr>
          <p:cNvSpPr txBox="1"/>
          <p:nvPr/>
        </p:nvSpPr>
        <p:spPr>
          <a:xfrm>
            <a:off x="7718612" y="590182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6144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나머지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이디오피아</a:t>
            </a:r>
            <a:endParaRPr lang="en-US" altLang="ko-KR" dirty="0"/>
          </a:p>
          <a:p>
            <a:r>
              <a:rPr lang="en-US" altLang="ko-KR" dirty="0"/>
              <a:t>Pick your favorite</a:t>
            </a:r>
          </a:p>
          <a:p>
            <a:r>
              <a:rPr lang="en-US" altLang="ko-KR" dirty="0"/>
              <a:t>Magazine</a:t>
            </a:r>
          </a:p>
          <a:p>
            <a:r>
              <a:rPr lang="en-US" altLang="ko-KR" dirty="0"/>
              <a:t>Find a store</a:t>
            </a:r>
          </a:p>
        </p:txBody>
      </p:sp>
    </p:spTree>
    <p:extLst>
      <p:ext uri="{BB962C8B-B14F-4D97-AF65-F5344CB8AC3E}">
        <p14:creationId xmlns:p14="http://schemas.microsoft.com/office/powerpoint/2010/main" val="344662217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Soti - Snoopyalien24 - 'Just Did It'- Tees">
            <a:extLst>
              <a:ext uri="{FF2B5EF4-FFF2-40B4-BE49-F238E27FC236}">
                <a16:creationId xmlns:a16="http://schemas.microsoft.com/office/drawing/2014/main" id="{CC69BC57-839A-7C33-0D16-58CD79B5D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66" y="0"/>
            <a:ext cx="7977668" cy="613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0562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textContent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8649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A59415-1C85-872B-9AD1-79C3C2373B54}"/>
              </a:ext>
            </a:extLst>
          </p:cNvPr>
          <p:cNvSpPr txBox="1"/>
          <p:nvPr/>
        </p:nvSpPr>
        <p:spPr>
          <a:xfrm>
            <a:off x="824753" y="574665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"KDT"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4F9006-2A6D-B2E3-04BE-DC828325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108698"/>
            <a:ext cx="1679971" cy="11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01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83353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innerHTML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innerText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891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A59415-1C85-872B-9AD1-79C3C2373B54}"/>
              </a:ext>
            </a:extLst>
          </p:cNvPr>
          <p:cNvSpPr txBox="1"/>
          <p:nvPr/>
        </p:nvSpPr>
        <p:spPr>
          <a:xfrm>
            <a:off x="824753" y="574665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box1El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box2El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box1El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"&lt;button&gt;test&lt;/button&gt;"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box2El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"&lt;button&gt;test&lt;/button&gt;"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47610F-B858-CF1B-811C-5698ECCB9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2362301"/>
            <a:ext cx="3233959" cy="10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91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createElement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	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5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createElement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en-US" altLang="ko-KR" dirty="0"/>
              <a:t>html </a:t>
            </a:r>
            <a:r>
              <a:rPr lang="ko-KR" altLang="en-US" dirty="0"/>
              <a:t>요소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Html DOM </a:t>
            </a:r>
            <a:r>
              <a:rPr lang="ko-KR" altLang="en-US" dirty="0"/>
              <a:t>요소를 만들어내는 메소드</a:t>
            </a:r>
            <a:endParaRPr lang="en-US" altLang="ko-KR" dirty="0"/>
          </a:p>
          <a:p>
            <a:r>
              <a:rPr lang="en-US" altLang="ko-KR" dirty="0" err="1"/>
              <a:t>document.</a:t>
            </a:r>
            <a:r>
              <a:rPr lang="en-US" altLang="ko-KR" dirty="0" err="1">
                <a:solidFill>
                  <a:srgbClr val="00B050"/>
                </a:solidFill>
              </a:rPr>
              <a:t>createElement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>
                <a:solidFill>
                  <a:schemeClr val="accent2"/>
                </a:solidFill>
              </a:rPr>
              <a:t>요소 이름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F66C8-B488-0F42-EBF1-D6DC713CB5C3}"/>
              </a:ext>
            </a:extLst>
          </p:cNvPr>
          <p:cNvSpPr txBox="1"/>
          <p:nvPr/>
        </p:nvSpPr>
        <p:spPr>
          <a:xfrm>
            <a:off x="838200" y="3059668"/>
            <a:ext cx="541481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"li"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A1A81-61FD-E4AE-3E81-5231BC9FE6C2}"/>
              </a:ext>
            </a:extLst>
          </p:cNvPr>
          <p:cNvSpPr txBox="1"/>
          <p:nvPr/>
        </p:nvSpPr>
        <p:spPr>
          <a:xfrm>
            <a:off x="838200" y="3706392"/>
            <a:ext cx="541481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41414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9878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append,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appendChild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00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체이닝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293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append / </a:t>
            </a:r>
            <a:r>
              <a:rPr lang="en-US" altLang="ko-KR" dirty="0" err="1">
                <a:solidFill>
                  <a:srgbClr val="00B050"/>
                </a:solidFill>
              </a:rPr>
              <a:t>appendChild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/>
              <a:t>요소 붙이기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</a:t>
            </a:r>
            <a:r>
              <a:rPr lang="en-US" altLang="ko-KR" dirty="0"/>
              <a:t> DOM </a:t>
            </a:r>
            <a:r>
              <a:rPr lang="ko-KR" altLang="en-US" dirty="0"/>
              <a:t>요소에 다른 요소를 자식으로 붙이는 메소드</a:t>
            </a:r>
            <a:endParaRPr lang="en-US" altLang="ko-KR" dirty="0"/>
          </a:p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00B050"/>
                </a:solidFill>
              </a:rPr>
              <a:t>append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chemeClr val="accent2"/>
                </a:solidFill>
              </a:rPr>
              <a:t>추가할 내용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appendChild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chemeClr val="accent2"/>
                </a:solidFill>
              </a:rPr>
              <a:t>추가할 요소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F66C8-B488-0F42-EBF1-D6DC713CB5C3}"/>
              </a:ext>
            </a:extLst>
          </p:cNvPr>
          <p:cNvSpPr txBox="1"/>
          <p:nvPr/>
        </p:nvSpPr>
        <p:spPr>
          <a:xfrm>
            <a:off x="838200" y="3752395"/>
            <a:ext cx="7529945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"li"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844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prepend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58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prepend()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prepend() </a:t>
            </a:r>
            <a:r>
              <a:rPr lang="ko-KR" altLang="en-US" dirty="0"/>
              <a:t>는 </a:t>
            </a:r>
            <a:r>
              <a:rPr lang="en-US" altLang="ko-KR" dirty="0"/>
              <a:t>append() </a:t>
            </a:r>
            <a:r>
              <a:rPr lang="ko-KR" altLang="en-US" dirty="0"/>
              <a:t>와는 반대로 부모 노드의 첫번째 요소로 추가합니다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en-US" altLang="ko-KR" dirty="0" err="1"/>
              <a:t>prependChild</a:t>
            </a:r>
            <a:r>
              <a:rPr lang="en-US" altLang="ko-KR" dirty="0"/>
              <a:t>() </a:t>
            </a:r>
            <a:r>
              <a:rPr lang="ko-KR" altLang="en-US" dirty="0"/>
              <a:t>는 존재 하지 않아요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37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remove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288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remove, </a:t>
            </a:r>
            <a:r>
              <a:rPr lang="ko-KR" altLang="en-US" dirty="0"/>
              <a:t>선택한 </a:t>
            </a:r>
            <a:r>
              <a:rPr lang="en-US" altLang="ko-KR" dirty="0"/>
              <a:t>DOM </a:t>
            </a:r>
            <a:r>
              <a:rPr lang="ko-KR" altLang="en-US" dirty="0"/>
              <a:t>을 지우는 메소드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00B050"/>
                </a:solidFill>
              </a:rPr>
              <a:t>remove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D6133-3592-43FA-5247-FE4EE61CB0B1}"/>
              </a:ext>
            </a:extLst>
          </p:cNvPr>
          <p:cNvSpPr txBox="1"/>
          <p:nvPr/>
        </p:nvSpPr>
        <p:spPr>
          <a:xfrm>
            <a:off x="609600" y="2360837"/>
            <a:ext cx="411018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BF984-0DCB-E30E-3943-7B6D4959739C}"/>
              </a:ext>
            </a:extLst>
          </p:cNvPr>
          <p:cNvSpPr txBox="1"/>
          <p:nvPr/>
        </p:nvSpPr>
        <p:spPr>
          <a:xfrm>
            <a:off x="4988791" y="2360837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EA654A-64DE-A2C7-5B22-69FAB921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91" y="3262989"/>
            <a:ext cx="2370833" cy="226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50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parentNode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938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parentNode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/>
              <a:t>부모 요소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</a:t>
            </a:r>
            <a:r>
              <a:rPr lang="en-US" altLang="ko-KR" dirty="0"/>
              <a:t> DOM </a:t>
            </a:r>
            <a:r>
              <a:rPr lang="ko-KR" altLang="en-US" dirty="0"/>
              <a:t>요소의</a:t>
            </a:r>
            <a:r>
              <a:rPr lang="en-US" altLang="ko-KR" dirty="0"/>
              <a:t> </a:t>
            </a:r>
            <a:r>
              <a:rPr lang="ko-KR" altLang="en-US" dirty="0"/>
              <a:t>부모 노드를 가져오는 메소드</a:t>
            </a:r>
            <a:endParaRPr lang="en-US" altLang="ko-KR" dirty="0"/>
          </a:p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parentNode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D6133-3592-43FA-5247-FE4EE61CB0B1}"/>
              </a:ext>
            </a:extLst>
          </p:cNvPr>
          <p:cNvSpPr txBox="1"/>
          <p:nvPr/>
        </p:nvSpPr>
        <p:spPr>
          <a:xfrm>
            <a:off x="609600" y="3015965"/>
            <a:ext cx="411018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BF984-0DCB-E30E-3943-7B6D4959739C}"/>
              </a:ext>
            </a:extLst>
          </p:cNvPr>
          <p:cNvSpPr txBox="1"/>
          <p:nvPr/>
        </p:nvSpPr>
        <p:spPr>
          <a:xfrm>
            <a:off x="4988791" y="301596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8025BB-9FB5-0555-B00A-ED5B1472C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91" y="3893127"/>
            <a:ext cx="3668019" cy="206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05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childNodes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374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childNodes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/>
              <a:t>자식 요소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</a:t>
            </a:r>
            <a:r>
              <a:rPr lang="en-US" altLang="ko-KR" dirty="0"/>
              <a:t> DOM </a:t>
            </a:r>
            <a:r>
              <a:rPr lang="ko-KR" altLang="en-US" dirty="0"/>
              <a:t>요소의</a:t>
            </a:r>
            <a:r>
              <a:rPr lang="en-US" altLang="ko-KR" dirty="0"/>
              <a:t> </a:t>
            </a:r>
            <a:r>
              <a:rPr lang="ko-KR" altLang="en-US" dirty="0"/>
              <a:t>자식 요소를 전부 확인하는 메소드</a:t>
            </a:r>
            <a:endParaRPr lang="en-US" altLang="ko-KR" dirty="0"/>
          </a:p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childNodes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D6133-3592-43FA-5247-FE4EE61CB0B1}"/>
              </a:ext>
            </a:extLst>
          </p:cNvPr>
          <p:cNvSpPr txBox="1"/>
          <p:nvPr/>
        </p:nvSpPr>
        <p:spPr>
          <a:xfrm>
            <a:off x="609600" y="3015965"/>
            <a:ext cx="411018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BF984-0DCB-E30E-3943-7B6D4959739C}"/>
              </a:ext>
            </a:extLst>
          </p:cNvPr>
          <p:cNvSpPr txBox="1"/>
          <p:nvPr/>
        </p:nvSpPr>
        <p:spPr>
          <a:xfrm>
            <a:off x="4988791" y="301596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childNodes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A45A14-AADE-B7F2-A518-FC276A0B7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90" y="3893128"/>
            <a:ext cx="4210627" cy="24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40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children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22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471935-73F6-D3E5-B453-565208AFC542}"/>
              </a:ext>
            </a:extLst>
          </p:cNvPr>
          <p:cNvSpPr txBox="1"/>
          <p:nvPr/>
        </p:nvSpPr>
        <p:spPr>
          <a:xfrm>
            <a:off x="318986" y="612844"/>
            <a:ext cx="744070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3695E1-9559-A44D-62F5-5E51CBF6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86" y="1130080"/>
            <a:ext cx="4039338" cy="179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07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children, </a:t>
            </a:r>
            <a:r>
              <a:rPr lang="ko-KR" altLang="en-US" dirty="0"/>
              <a:t>자식 요소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</a:t>
            </a:r>
            <a:r>
              <a:rPr lang="en-US" altLang="ko-KR" dirty="0"/>
              <a:t> DOM </a:t>
            </a:r>
            <a:r>
              <a:rPr lang="ko-KR" altLang="en-US" dirty="0"/>
              <a:t>요소의</a:t>
            </a:r>
            <a:r>
              <a:rPr lang="en-US" altLang="ko-KR" dirty="0"/>
              <a:t> </a:t>
            </a:r>
            <a:r>
              <a:rPr lang="ko-KR" altLang="en-US" dirty="0"/>
              <a:t>자식 </a:t>
            </a:r>
            <a:r>
              <a:rPr lang="ko-KR" altLang="en-US" dirty="0" err="1"/>
              <a:t>노드만을</a:t>
            </a:r>
            <a:r>
              <a:rPr lang="ko-KR" altLang="en-US" dirty="0"/>
              <a:t> 확인하는 메소드</a:t>
            </a:r>
            <a:endParaRPr lang="en-US" altLang="ko-KR" dirty="0"/>
          </a:p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00B050"/>
                </a:solidFill>
              </a:rPr>
              <a:t>children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D6133-3592-43FA-5247-FE4EE61CB0B1}"/>
              </a:ext>
            </a:extLst>
          </p:cNvPr>
          <p:cNvSpPr txBox="1"/>
          <p:nvPr/>
        </p:nvSpPr>
        <p:spPr>
          <a:xfrm>
            <a:off x="609600" y="3015965"/>
            <a:ext cx="411018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BF984-0DCB-E30E-3943-7B6D4959739C}"/>
              </a:ext>
            </a:extLst>
          </p:cNvPr>
          <p:cNvSpPr txBox="1"/>
          <p:nvPr/>
        </p:nvSpPr>
        <p:spPr>
          <a:xfrm>
            <a:off x="4988791" y="301596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childNodes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4B83AF-5323-9C4B-BC83-DB50EF09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91" y="3883891"/>
            <a:ext cx="4811248" cy="20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84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Onclick!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4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onclick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각각의 </a:t>
            </a:r>
            <a:r>
              <a:rPr lang="en-US" altLang="ko-KR"/>
              <a:t>HTML </a:t>
            </a:r>
            <a:r>
              <a:rPr lang="ko-KR" altLang="en-US"/>
              <a:t>요소에 속성 값으로 </a:t>
            </a:r>
            <a:r>
              <a:rPr lang="en-US" altLang="ko-KR"/>
              <a:t>JS </a:t>
            </a:r>
            <a:r>
              <a:rPr lang="ko-KR" altLang="en-US"/>
              <a:t>함수를 연결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C7F05-A64F-647A-1BEF-C639BB2989CA}"/>
              </a:ext>
            </a:extLst>
          </p:cNvPr>
          <p:cNvSpPr txBox="1"/>
          <p:nvPr/>
        </p:nvSpPr>
        <p:spPr>
          <a:xfrm>
            <a:off x="761999" y="2434389"/>
            <a:ext cx="7033491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69D60-40E6-C4B0-6BF5-A6ACB5970277}"/>
              </a:ext>
            </a:extLst>
          </p:cNvPr>
          <p:cNvSpPr txBox="1"/>
          <p:nvPr/>
        </p:nvSpPr>
        <p:spPr>
          <a:xfrm>
            <a:off x="761999" y="3540387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5FA588-99B6-C909-D4A8-2E652E6B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4738138"/>
            <a:ext cx="427732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99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AddEventListener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385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(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명령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지정한 이벤트가 발생하면</a:t>
            </a:r>
            <a:r>
              <a:rPr lang="en-US" altLang="ko-KR" dirty="0"/>
              <a:t>, </a:t>
            </a:r>
            <a:r>
              <a:rPr lang="ko-KR" altLang="en-US" dirty="0"/>
              <a:t>약속 된 명령어를 실행시키는 메소드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F8DB1-4A8C-5FD8-B306-66E48E333D7B}"/>
              </a:ext>
            </a:extLst>
          </p:cNvPr>
          <p:cNvSpPr txBox="1"/>
          <p:nvPr/>
        </p:nvSpPr>
        <p:spPr>
          <a:xfrm>
            <a:off x="838200" y="2928832"/>
            <a:ext cx="694316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A8179-F830-703B-52B8-458B7490C17F}"/>
              </a:ext>
            </a:extLst>
          </p:cNvPr>
          <p:cNvSpPr txBox="1"/>
          <p:nvPr/>
        </p:nvSpPr>
        <p:spPr>
          <a:xfrm>
            <a:off x="838200" y="5362390"/>
            <a:ext cx="985221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296833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querySelectorAll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950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querySelectorAll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“)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문서에 존재하는 모든 요소를 찾아주는 메소드</a:t>
            </a:r>
            <a:endParaRPr lang="en-US" altLang="ko-KR" dirty="0"/>
          </a:p>
          <a:p>
            <a:r>
              <a:rPr lang="ko-KR" altLang="en-US" dirty="0"/>
              <a:t>모든 요소를 가져와서 배열</a:t>
            </a:r>
            <a:r>
              <a:rPr lang="en-US" altLang="ko-KR" dirty="0"/>
              <a:t>(</a:t>
            </a:r>
            <a:r>
              <a:rPr lang="ko-KR" altLang="en-US" dirty="0"/>
              <a:t>같은</a:t>
            </a:r>
            <a:r>
              <a:rPr lang="en-US" altLang="ko-KR" dirty="0"/>
              <a:t>) </a:t>
            </a:r>
            <a:r>
              <a:rPr lang="ko-KR" altLang="en-US" dirty="0"/>
              <a:t>데이터로 만들어 줍니다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813D4-EB6C-0D9F-848C-5B81BA152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6"/>
          <a:stretch/>
        </p:blipFill>
        <p:spPr>
          <a:xfrm>
            <a:off x="7084744" y="4783433"/>
            <a:ext cx="5008646" cy="1667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95F28-A0CE-93E2-05B4-5D025AFEFCBA}"/>
              </a:ext>
            </a:extLst>
          </p:cNvPr>
          <p:cNvSpPr txBox="1"/>
          <p:nvPr/>
        </p:nvSpPr>
        <p:spPr>
          <a:xfrm>
            <a:off x="627529" y="5804210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8BC7C-2BC0-C035-EB89-B3241A6156F0}"/>
              </a:ext>
            </a:extLst>
          </p:cNvPr>
          <p:cNvSpPr txBox="1"/>
          <p:nvPr/>
        </p:nvSpPr>
        <p:spPr>
          <a:xfrm>
            <a:off x="627529" y="3108829"/>
            <a:ext cx="627081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88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2189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e.target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857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this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요소에서 </a:t>
            </a:r>
            <a:r>
              <a:rPr lang="en-US" altLang="ko-KR" dirty="0"/>
              <a:t>this</a:t>
            </a:r>
            <a:r>
              <a:rPr lang="ko-KR" altLang="en-US" dirty="0"/>
              <a:t> 를 사용하면</a:t>
            </a:r>
            <a:r>
              <a:rPr lang="en-US" altLang="ko-KR" dirty="0"/>
              <a:t>, this</a:t>
            </a:r>
            <a:r>
              <a:rPr lang="ko-KR" altLang="en-US" dirty="0"/>
              <a:t> 는 자기 자신 </a:t>
            </a:r>
            <a:r>
              <a:rPr lang="en-US" altLang="ko-KR" dirty="0"/>
              <a:t>Node </a:t>
            </a:r>
            <a:r>
              <a:rPr lang="ko-KR" altLang="en-US" dirty="0"/>
              <a:t>를 </a:t>
            </a:r>
            <a:r>
              <a:rPr lang="ko-KR" altLang="en-US" dirty="0" err="1"/>
              <a:t>가르킵니다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onclick</a:t>
            </a:r>
            <a:r>
              <a:rPr lang="ko-KR" altLang="en-US" dirty="0">
                <a:sym typeface="Wingdings" panose="05000000000000000000" pitchFamily="2" charset="2"/>
              </a:rPr>
              <a:t> 에서 주로 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FAA0-4E35-482A-0937-AB46F402FE32}"/>
              </a:ext>
            </a:extLst>
          </p:cNvPr>
          <p:cNvSpPr txBox="1"/>
          <p:nvPr/>
        </p:nvSpPr>
        <p:spPr>
          <a:xfrm>
            <a:off x="794327" y="2822001"/>
            <a:ext cx="5301673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);"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);"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);"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);"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64305-C466-DDA6-8335-787CAEA7E735}"/>
              </a:ext>
            </a:extLst>
          </p:cNvPr>
          <p:cNvSpPr txBox="1"/>
          <p:nvPr/>
        </p:nvSpPr>
        <p:spPr>
          <a:xfrm>
            <a:off x="6379339" y="2822001"/>
            <a:ext cx="349433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FC28D8-5C55-7D3B-6B41-C7F2E837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39" y="3916958"/>
            <a:ext cx="4364559" cy="56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76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e.target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에서 발생하는 이벤트는 이벤트 객체 </a:t>
            </a:r>
            <a:r>
              <a:rPr lang="en-US" altLang="ko-KR" dirty="0"/>
              <a:t>e </a:t>
            </a:r>
            <a:r>
              <a:rPr lang="ko-KR" altLang="en-US" dirty="0"/>
              <a:t>를 통해 확인 할 수 있습니다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addEventListener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에서 주로 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AB024-3187-0F62-F411-4A705F83B144}"/>
              </a:ext>
            </a:extLst>
          </p:cNvPr>
          <p:cNvSpPr txBox="1"/>
          <p:nvPr/>
        </p:nvSpPr>
        <p:spPr>
          <a:xfrm>
            <a:off x="877456" y="2840472"/>
            <a:ext cx="366683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96FE6-CBE5-129F-09ED-28B8D088EEA7}"/>
              </a:ext>
            </a:extLst>
          </p:cNvPr>
          <p:cNvSpPr txBox="1"/>
          <p:nvPr/>
        </p:nvSpPr>
        <p:spPr>
          <a:xfrm>
            <a:off x="4832949" y="2840472"/>
            <a:ext cx="648159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4FC1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05313E-8EAF-A953-E77E-82EA80282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49" y="4511794"/>
            <a:ext cx="4526306" cy="6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350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DOM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(Document Object Model)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947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3412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Defer,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Async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626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avascript - Script Tag - async &amp; defer - Stack Overflow">
            <a:extLst>
              <a:ext uri="{FF2B5EF4-FFF2-40B4-BE49-F238E27FC236}">
                <a16:creationId xmlns:a16="http://schemas.microsoft.com/office/drawing/2014/main" id="{4CCE9E37-7408-4386-4AF2-1F48F76A1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81" y="515360"/>
            <a:ext cx="974407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141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3412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TodoList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만들기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467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1F40AF-AAE3-0F0A-E851-AD23E5BEFFF4}"/>
              </a:ext>
            </a:extLst>
          </p:cNvPr>
          <p:cNvSpPr txBox="1"/>
          <p:nvPr/>
        </p:nvSpPr>
        <p:spPr>
          <a:xfrm>
            <a:off x="158750" y="97671"/>
            <a:ext cx="11893550" cy="67095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"./todo.js"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"./todo.css"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"header"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List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"contents"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"input-part"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"input-task"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"input-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추가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"list-part"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-list"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CD1F0-A7FF-B417-8129-B1884B030BFA}"/>
              </a:ext>
            </a:extLst>
          </p:cNvPr>
          <p:cNvSpPr txBox="1"/>
          <p:nvPr/>
        </p:nvSpPr>
        <p:spPr>
          <a:xfrm>
            <a:off x="9461500" y="544136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HTML</a:t>
            </a:r>
            <a:endParaRPr lang="ko-KR" altLang="en-US" sz="5400" dirty="0">
              <a:solidFill>
                <a:schemeClr val="bg1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253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1F40AF-AAE3-0F0A-E851-AD23E5BEFFF4}"/>
              </a:ext>
            </a:extLst>
          </p:cNvPr>
          <p:cNvSpPr txBox="1"/>
          <p:nvPr/>
        </p:nvSpPr>
        <p:spPr>
          <a:xfrm>
            <a:off x="158750" y="97671"/>
            <a:ext cx="431165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0B0FB-E521-58F4-80A9-408C6F5BC360}"/>
              </a:ext>
            </a:extLst>
          </p:cNvPr>
          <p:cNvSpPr txBox="1"/>
          <p:nvPr/>
        </p:nvSpPr>
        <p:spPr>
          <a:xfrm>
            <a:off x="4241802" y="97671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.input-part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.list-part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-list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CD1F0-A7FF-B417-8129-B1884B030BFA}"/>
              </a:ext>
            </a:extLst>
          </p:cNvPr>
          <p:cNvSpPr txBox="1"/>
          <p:nvPr/>
        </p:nvSpPr>
        <p:spPr>
          <a:xfrm>
            <a:off x="8553452" y="2967335"/>
            <a:ext cx="1519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CSS</a:t>
            </a:r>
            <a:endParaRPr lang="ko-KR" altLang="en-US" sz="5400" dirty="0">
              <a:solidFill>
                <a:schemeClr val="bg1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4625C-8D6A-9FBB-4993-43F05B4A9D67}"/>
              </a:ext>
            </a:extLst>
          </p:cNvPr>
          <p:cNvSpPr txBox="1"/>
          <p:nvPr/>
        </p:nvSpPr>
        <p:spPr>
          <a:xfrm>
            <a:off x="3048000" y="256453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".input-task"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88576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1F40AF-AAE3-0F0A-E851-AD23E5BEFFF4}"/>
              </a:ext>
            </a:extLst>
          </p:cNvPr>
          <p:cNvSpPr txBox="1"/>
          <p:nvPr/>
        </p:nvSpPr>
        <p:spPr>
          <a:xfrm>
            <a:off x="158750" y="97671"/>
            <a:ext cx="925195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".input-task"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CD1F0-A7FF-B417-8129-B1884B030BFA}"/>
              </a:ext>
            </a:extLst>
          </p:cNvPr>
          <p:cNvSpPr txBox="1"/>
          <p:nvPr/>
        </p:nvSpPr>
        <p:spPr>
          <a:xfrm>
            <a:off x="7639052" y="1887835"/>
            <a:ext cx="946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JS</a:t>
            </a:r>
            <a:endParaRPr lang="ko-KR" altLang="en-US" sz="5400" dirty="0">
              <a:solidFill>
                <a:schemeClr val="bg1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675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13888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인풋에 내용을 입력하고 추가 버튼을 클릭하면 할 일이 추가 되는 웹 페이지를 만들어 봅시다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9E189E-D23C-A9EF-D073-2A2B5112C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56" y="3010914"/>
            <a:ext cx="2781688" cy="18671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DCBC4D-914A-11E8-04FD-3D9E908B1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217" y="3010914"/>
            <a:ext cx="287695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057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3848100" y="1328391"/>
            <a:ext cx="8064500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할 일을 입력하지 않고 추가를 누르면 </a:t>
            </a:r>
            <a:r>
              <a:rPr lang="en-US" altLang="ko-KR" dirty="0"/>
              <a:t>placeholder </a:t>
            </a:r>
            <a:r>
              <a:rPr lang="ko-KR" altLang="en-US" dirty="0"/>
              <a:t>에 내용을 입력하세요가 뜹니다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C370B-F9A4-EECA-54AA-F80DCB7A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37" y="1542909"/>
            <a:ext cx="2791215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71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4203700" y="1328391"/>
            <a:ext cx="7708900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체크 버튼을 체크하면 할 일 목록에 </a:t>
            </a:r>
            <a:r>
              <a:rPr lang="en-US" altLang="ko-KR" dirty="0"/>
              <a:t>line-through </a:t>
            </a:r>
            <a:r>
              <a:rPr lang="ko-KR" altLang="en-US" dirty="0"/>
              <a:t>가 생깁니다</a:t>
            </a:r>
            <a:endParaRPr lang="en-US" altLang="ko-KR" dirty="0"/>
          </a:p>
          <a:p>
            <a:r>
              <a:rPr lang="ko-KR" altLang="en-US" dirty="0"/>
              <a:t>삭제 버튼을 클릭하면 해당 할 일 목록은 삭제 됩니다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F4DC2C-1F1B-5F2C-765A-F0E0F4E0E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82" y="1554014"/>
            <a:ext cx="2943636" cy="21243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DC237E-3080-7161-24FD-230FB7DAC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82" y="3904008"/>
            <a:ext cx="2886478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783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힌트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13888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Check </a:t>
            </a:r>
            <a:r>
              <a:rPr lang="ko-KR" altLang="en-US" dirty="0"/>
              <a:t>박스가 </a:t>
            </a:r>
            <a:r>
              <a:rPr lang="en-US" altLang="ko-KR" dirty="0"/>
              <a:t>check </a:t>
            </a:r>
            <a:r>
              <a:rPr lang="ko-KR" altLang="en-US" dirty="0"/>
              <a:t>되었는지 여부 체크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특정 요소를 먼저 붙이고 기능을 등록하는 방법은 어려우므로</a:t>
            </a:r>
            <a:r>
              <a:rPr lang="en-US" altLang="ko-KR" dirty="0"/>
              <a:t>, </a:t>
            </a:r>
            <a:r>
              <a:rPr lang="ko-KR" altLang="en-US" dirty="0"/>
              <a:t>먼저 기능을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로 등록한 다음 붙이는 방법이 편합니다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83CA0-9C37-61AE-54BB-5A3E0D936AB7}"/>
              </a:ext>
            </a:extLst>
          </p:cNvPr>
          <p:cNvSpPr txBox="1"/>
          <p:nvPr/>
        </p:nvSpPr>
        <p:spPr>
          <a:xfrm>
            <a:off x="825500" y="2216835"/>
            <a:ext cx="88265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</p:txBody>
      </p:sp>
    </p:spTree>
    <p:extLst>
      <p:ext uri="{BB962C8B-B14F-4D97-AF65-F5344CB8AC3E}">
        <p14:creationId xmlns:p14="http://schemas.microsoft.com/office/powerpoint/2010/main" val="3375349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M | PoiemaWeb">
            <a:extLst>
              <a:ext uri="{FF2B5EF4-FFF2-40B4-BE49-F238E27FC236}">
                <a16:creationId xmlns:a16="http://schemas.microsoft.com/office/drawing/2014/main" id="{8E29F791-6B5C-1B08-A92C-5F31CFC57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652463"/>
            <a:ext cx="9820275" cy="55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866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힌트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13888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 요소를 먼저 붙이고 기능을 등록하는 방법은 어려우므로</a:t>
            </a:r>
            <a:r>
              <a:rPr lang="en-US" altLang="ko-KR" dirty="0"/>
              <a:t>, </a:t>
            </a:r>
            <a:r>
              <a:rPr lang="ko-KR" altLang="en-US" dirty="0"/>
              <a:t>먼저 기능을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로 등록한 다음 붙이는 방법이 편합니다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DE101B-DB9A-161D-78B6-D425F3753624}"/>
              </a:ext>
            </a:extLst>
          </p:cNvPr>
          <p:cNvSpPr txBox="1"/>
          <p:nvPr/>
        </p:nvSpPr>
        <p:spPr>
          <a:xfrm>
            <a:off x="825500" y="2817843"/>
            <a:ext cx="103505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"line-through"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726069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알려드립니다 배너 디자인 일러스트 ai 다운로드 download inform banner vector - Urbanbrush">
            <a:extLst>
              <a:ext uri="{FF2B5EF4-FFF2-40B4-BE49-F238E27FC236}">
                <a16:creationId xmlns:a16="http://schemas.microsoft.com/office/drawing/2014/main" id="{0241F718-FD76-E8E8-06D7-83F0EF1BA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46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A96CAF-2FF9-8AFF-4BDF-1B9325BC9AF6}"/>
              </a:ext>
            </a:extLst>
          </p:cNvPr>
          <p:cNvSpPr txBox="1"/>
          <p:nvPr/>
        </p:nvSpPr>
        <p:spPr>
          <a:xfrm>
            <a:off x="7020391" y="988289"/>
            <a:ext cx="465864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취업 관련 정보 안내</a:t>
            </a:r>
            <a:endParaRPr lang="en-US" altLang="ko-KR" sz="40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40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ko-KR" altLang="en-US" sz="40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공부용 사이트</a:t>
            </a:r>
            <a:endParaRPr lang="en-US" altLang="ko-KR" sz="40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40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ko-KR" altLang="en-US" sz="40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블로그 운영</a:t>
            </a:r>
          </a:p>
        </p:txBody>
      </p:sp>
    </p:spTree>
    <p:extLst>
      <p:ext uri="{BB962C8B-B14F-4D97-AF65-F5344CB8AC3E}">
        <p14:creationId xmlns:p14="http://schemas.microsoft.com/office/powerpoint/2010/main" val="20175360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취업 관련 정보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948B7-3FE8-80F9-63CA-F6DACBD41809}"/>
              </a:ext>
            </a:extLst>
          </p:cNvPr>
          <p:cNvSpPr txBox="1"/>
          <p:nvPr/>
        </p:nvSpPr>
        <p:spPr>
          <a:xfrm>
            <a:off x="2318327" y="3696163"/>
            <a:ext cx="7555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u="none" strike="noStrike" dirty="0"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https://github.com/jojoldu/junior-recruit-scheduler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426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공부용 사이트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948B7-3FE8-80F9-63CA-F6DACBD41809}"/>
              </a:ext>
            </a:extLst>
          </p:cNvPr>
          <p:cNvSpPr txBox="1"/>
          <p:nvPr/>
        </p:nvSpPr>
        <p:spPr>
          <a:xfrm>
            <a:off x="2318327" y="3696163"/>
            <a:ext cx="7555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u="none" strike="noStrike" dirty="0"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https://poiemaweb.com/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1569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블로그 운영</a:t>
            </a:r>
          </a:p>
        </p:txBody>
      </p:sp>
    </p:spTree>
    <p:extLst>
      <p:ext uri="{BB962C8B-B14F-4D97-AF65-F5344CB8AC3E}">
        <p14:creationId xmlns:p14="http://schemas.microsoft.com/office/powerpoint/2010/main" val="7332125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블로그 운영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hlinkClick r:id="rId2"/>
              </a:rPr>
              <a:t>https://velog.io/</a:t>
            </a:r>
            <a:endParaRPr lang="en-US" altLang="ko-KR" dirty="0"/>
          </a:p>
          <a:p>
            <a:pPr lvl="1"/>
            <a:r>
              <a:rPr lang="ko-KR" altLang="en-US" dirty="0" err="1"/>
              <a:t>깔끔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개발자 많음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https://www.tistory.com/</a:t>
            </a:r>
            <a:endParaRPr lang="en-US" altLang="ko-KR" dirty="0"/>
          </a:p>
          <a:p>
            <a:pPr lvl="1"/>
            <a:r>
              <a:rPr lang="ko-KR" altLang="en-US" dirty="0"/>
              <a:t>전통의 강자 </a:t>
            </a:r>
            <a:r>
              <a:rPr lang="en-US" altLang="ko-KR" dirty="0"/>
              <a:t>/ </a:t>
            </a:r>
            <a:r>
              <a:rPr lang="ko-KR" altLang="en-US" dirty="0"/>
              <a:t>코드로 커스터마이징 가능 </a:t>
            </a:r>
            <a:r>
              <a:rPr lang="en-US" altLang="ko-KR" dirty="0"/>
              <a:t>/ </a:t>
            </a:r>
            <a:r>
              <a:rPr lang="ko-KR" altLang="en-US" dirty="0"/>
              <a:t>수익 창출 가능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https://medium.com/</a:t>
            </a:r>
            <a:endParaRPr lang="en-US" altLang="ko-KR" dirty="0"/>
          </a:p>
          <a:p>
            <a:pPr lvl="1"/>
            <a:r>
              <a:rPr lang="ko-KR" altLang="en-US" dirty="0"/>
              <a:t>수익성이 좋음 </a:t>
            </a:r>
            <a:r>
              <a:rPr lang="en-US" altLang="ko-KR" dirty="0"/>
              <a:t>/ </a:t>
            </a:r>
            <a:r>
              <a:rPr lang="ko-KR" altLang="en-US" dirty="0"/>
              <a:t>영어 기반 서비스 </a:t>
            </a:r>
            <a:r>
              <a:rPr lang="en-US" altLang="ko-KR" dirty="0"/>
              <a:t>/ </a:t>
            </a:r>
            <a:r>
              <a:rPr lang="ko-KR" altLang="en-US" dirty="0"/>
              <a:t>팀 블로그에 좋다 합니다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그 외 아무 서비스나 환영</a:t>
            </a:r>
            <a:endParaRPr lang="en-US" altLang="ko-KR" dirty="0"/>
          </a:p>
          <a:p>
            <a:r>
              <a:rPr lang="en-US" altLang="ko-KR" sz="700" dirty="0">
                <a:hlinkClick r:id="rId5"/>
              </a:rPr>
              <a:t>https://blog.naver.com/xenosign</a:t>
            </a:r>
            <a:endParaRPr lang="en-US" altLang="ko-KR" sz="7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6915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582646-5D1A-81E6-E056-235195790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80" y="285729"/>
            <a:ext cx="9163370" cy="518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257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블로그 운영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기본 사항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주차 별 교육 내용 정리 </a:t>
            </a:r>
            <a:r>
              <a:rPr lang="en-US" altLang="ko-KR" dirty="0">
                <a:sym typeface="Wingdings" panose="05000000000000000000" pitchFamily="2" charset="2"/>
              </a:rPr>
              <a:t>&amp;</a:t>
            </a:r>
            <a:r>
              <a:rPr lang="ko-KR" altLang="en-US" dirty="0">
                <a:sym typeface="Wingdings" panose="05000000000000000000" pitchFamily="2" charset="2"/>
              </a:rPr>
              <a:t> 회고 올리기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수업에서 느끼거나 배운 부분 정리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스스로 개선해야할 부분 또는 목표 정리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포스코 </a:t>
            </a:r>
            <a:r>
              <a:rPr lang="en-US" altLang="ko-KR" dirty="0"/>
              <a:t>x </a:t>
            </a:r>
            <a:r>
              <a:rPr lang="ko-KR" altLang="en-US" dirty="0" err="1"/>
              <a:t>코딩온</a:t>
            </a:r>
            <a:r>
              <a:rPr lang="en-US" altLang="ko-KR" dirty="0"/>
              <a:t>] </a:t>
            </a:r>
            <a:r>
              <a:rPr lang="ko-KR" altLang="en-US" dirty="0"/>
              <a:t>을 제목에 붙여 주세요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6959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블로그 운영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Best Case</a:t>
            </a:r>
          </a:p>
          <a:p>
            <a:pPr lvl="1"/>
            <a:r>
              <a:rPr lang="en-US" altLang="ko-KR" dirty="0"/>
              <a:t>TIL(Today I Learned) </a:t>
            </a:r>
            <a:r>
              <a:rPr lang="ko-KR" altLang="en-US" dirty="0"/>
              <a:t>작성</a:t>
            </a:r>
            <a:r>
              <a:rPr lang="en-US" altLang="ko-KR" dirty="0"/>
              <a:t> or </a:t>
            </a:r>
            <a:r>
              <a:rPr lang="ko-KR" altLang="en-US" dirty="0"/>
              <a:t>개념별로 정리해서 올리기</a:t>
            </a:r>
            <a:endParaRPr lang="en-US" altLang="ko-KR" dirty="0"/>
          </a:p>
          <a:p>
            <a:pPr lvl="1"/>
            <a:r>
              <a:rPr lang="ko-KR" altLang="en-US" dirty="0"/>
              <a:t>주말에 주차 별 정리 내용 추가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Base Case</a:t>
            </a:r>
          </a:p>
          <a:p>
            <a:pPr lvl="1"/>
            <a:r>
              <a:rPr lang="ko-KR" altLang="en-US" dirty="0"/>
              <a:t>주차 별 교육 내용 정리 </a:t>
            </a:r>
            <a:r>
              <a:rPr lang="en-US" altLang="ko-KR" dirty="0"/>
              <a:t>&amp; </a:t>
            </a:r>
            <a:r>
              <a:rPr lang="ko-KR" altLang="en-US" dirty="0"/>
              <a:t>회고 올리기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52204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91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81121-8DC2-0191-5B1A-F393134B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3" y="1528517"/>
            <a:ext cx="10487853" cy="31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javaScipt]DOM의 선회 : 네이버 블로그">
            <a:extLst>
              <a:ext uri="{FF2B5EF4-FFF2-40B4-BE49-F238E27FC236}">
                <a16:creationId xmlns:a16="http://schemas.microsoft.com/office/drawing/2014/main" id="{C05109AE-CCE7-5D33-84C6-4710CF683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177" y="921583"/>
            <a:ext cx="4607646" cy="501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582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javaScipt]DOM의 선회 : 네이버 블로그">
            <a:extLst>
              <a:ext uri="{FF2B5EF4-FFF2-40B4-BE49-F238E27FC236}">
                <a16:creationId xmlns:a16="http://schemas.microsoft.com/office/drawing/2014/main" id="{C05109AE-CCE7-5D33-84C6-4710CF683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31" y="367401"/>
            <a:ext cx="4607646" cy="501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또 짤 - 짤봇">
            <a:extLst>
              <a:ext uri="{FF2B5EF4-FFF2-40B4-BE49-F238E27FC236}">
                <a16:creationId xmlns:a16="http://schemas.microsoft.com/office/drawing/2014/main" id="{050D69F0-BC2A-7203-F6E4-892CF4F3D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40609"/>
            <a:ext cx="54387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984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스케쥴 달력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4" y="1328391"/>
            <a:ext cx="5646108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이번에는 스케쥴 달력을 만들어 봅시다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8E465A-87DF-2360-7842-6F08A19FB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572" y="1519733"/>
            <a:ext cx="5091999" cy="48495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2033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스케쥴 달력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4" y="1328391"/>
            <a:ext cx="5646108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날짜 </a:t>
            </a:r>
            <a:r>
              <a:rPr lang="en-US" altLang="ko-KR" dirty="0"/>
              <a:t>or </a:t>
            </a:r>
            <a:r>
              <a:rPr lang="ko-KR" altLang="en-US" dirty="0"/>
              <a:t>날짜 칸을 클릭하면 날짜 </a:t>
            </a:r>
            <a:r>
              <a:rPr lang="en-US" altLang="ko-KR" dirty="0"/>
              <a:t>input </a:t>
            </a:r>
            <a:r>
              <a:rPr lang="ko-KR" altLang="en-US" dirty="0"/>
              <a:t>에 날짜가 입력 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내용을 입력한 다음 작성을 누르면 해당 날짜에 스케쥴이 추가 됩니다</a:t>
            </a:r>
            <a:r>
              <a:rPr lang="en-US" altLang="ko-KR" dirty="0"/>
              <a:t>!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C198AC-28D9-F75A-3C6A-31D1AD3C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990" y="1332071"/>
            <a:ext cx="4144155" cy="21794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E482A2-C9FB-7AF3-E876-EEF84B74D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989" y="3746894"/>
            <a:ext cx="4144155" cy="2466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3032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스케쥴 달력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4" y="1328391"/>
            <a:ext cx="11260802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작성 버튼에는 </a:t>
            </a:r>
            <a:r>
              <a:rPr lang="en-US" altLang="ko-KR" dirty="0" err="1">
                <a:solidFill>
                  <a:schemeClr val="accent2"/>
                </a:solidFill>
              </a:rPr>
              <a:t>writeSchedule</a:t>
            </a:r>
            <a:r>
              <a:rPr lang="en-US" altLang="ko-KR" dirty="0">
                <a:solidFill>
                  <a:schemeClr val="accent2"/>
                </a:solidFill>
              </a:rPr>
              <a:t>() </a:t>
            </a:r>
            <a:r>
              <a:rPr lang="ko-KR" altLang="en-US" dirty="0"/>
              <a:t>이라는 함수가 걸려 있습니다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잘 구현해 주세요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스케쥴은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div 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요소</a:t>
            </a:r>
            <a:r>
              <a:rPr lang="ko-KR" altLang="en-US" dirty="0">
                <a:sym typeface="Wingdings" panose="05000000000000000000" pitchFamily="2" charset="2"/>
              </a:rPr>
              <a:t>로 테이블의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td 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요소</a:t>
            </a:r>
            <a:r>
              <a:rPr lang="ko-KR" altLang="en-US" dirty="0">
                <a:sym typeface="Wingdings" panose="05000000000000000000" pitchFamily="2" charset="2"/>
              </a:rPr>
              <a:t>에 추가하면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그러면 안되지만</a:t>
            </a:r>
            <a:r>
              <a:rPr lang="en-US" altLang="ko-KR" dirty="0">
                <a:sym typeface="Wingdings" panose="05000000000000000000" pitchFamily="2" charset="2"/>
              </a:rPr>
              <a:t>…</a:t>
            </a:r>
            <a:endParaRPr lang="en-US" altLang="ko-KR" dirty="0"/>
          </a:p>
          <a:p>
            <a:r>
              <a:rPr lang="ko-KR" altLang="en-US" dirty="0"/>
              <a:t>이미 작성 된 스케쥴을 클릭하면 삭제가 되도록 만들어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/>
              <a:t>요일 또는 날짜를 클릭했을 때 삭제가 되면 안되겠죠</a:t>
            </a:r>
            <a:r>
              <a:rPr lang="en-US" altLang="ko-KR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2470810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힌트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4" y="1328391"/>
            <a:ext cx="11260802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클릭 된 요소는 전역 </a:t>
            </a:r>
            <a:r>
              <a:rPr lang="en-US" altLang="ko-KR" dirty="0"/>
              <a:t>let </a:t>
            </a:r>
            <a:r>
              <a:rPr lang="ko-KR" altLang="en-US" dirty="0"/>
              <a:t>변수로 놓고</a:t>
            </a:r>
            <a:r>
              <a:rPr lang="en-US" altLang="ko-KR" dirty="0"/>
              <a:t>, </a:t>
            </a:r>
            <a:r>
              <a:rPr lang="en-US" altLang="ko-KR" dirty="0" err="1"/>
              <a:t>e.target</a:t>
            </a:r>
            <a:r>
              <a:rPr lang="en-US" altLang="ko-KR" dirty="0"/>
              <a:t> </a:t>
            </a:r>
            <a:r>
              <a:rPr lang="ko-KR" altLang="en-US" dirty="0"/>
              <a:t>을 활용하면 어떤 요소가 클릭이 되었는지 알 수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유의미한 클릭 이벤트는 달력 내부에서만 발생하겠죠</a:t>
            </a:r>
            <a:r>
              <a:rPr lang="en-US" altLang="ko-KR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F9233-21BF-E743-3E03-D09C66D7C1B8}"/>
              </a:ext>
            </a:extLst>
          </p:cNvPr>
          <p:cNvSpPr txBox="1"/>
          <p:nvPr/>
        </p:nvSpPr>
        <p:spPr>
          <a:xfrm>
            <a:off x="822035" y="3588803"/>
            <a:ext cx="9938327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JS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구현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"#date"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 된 요소를 저장하기 위한 전역 변수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{});</a:t>
            </a:r>
          </a:p>
        </p:txBody>
      </p:sp>
    </p:spTree>
    <p:extLst>
      <p:ext uri="{BB962C8B-B14F-4D97-AF65-F5344CB8AC3E}">
        <p14:creationId xmlns:p14="http://schemas.microsoft.com/office/powerpoint/2010/main" val="34829723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힌트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4" y="1328391"/>
            <a:ext cx="11260802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어떤 태그가 클릭 되었는지를 확인하는 방법은</a:t>
            </a:r>
            <a:r>
              <a:rPr lang="en-US" altLang="ko-KR" dirty="0"/>
              <a:t>!?</a:t>
            </a:r>
          </a:p>
          <a:p>
            <a:r>
              <a:rPr lang="en-US" altLang="ko-KR" dirty="0" err="1">
                <a:solidFill>
                  <a:schemeClr val="accent2"/>
                </a:solidFill>
              </a:rPr>
              <a:t>tagName</a:t>
            </a:r>
            <a:r>
              <a:rPr lang="en-US" altLang="ko-KR" dirty="0"/>
              <a:t> </a:t>
            </a:r>
            <a:r>
              <a:rPr lang="ko-KR" altLang="en-US" dirty="0"/>
              <a:t>이라는 </a:t>
            </a:r>
            <a:r>
              <a:rPr lang="en-US" altLang="ko-KR" dirty="0"/>
              <a:t>API </a:t>
            </a:r>
            <a:r>
              <a:rPr lang="ko-KR" altLang="en-US" dirty="0"/>
              <a:t>를 사용하세요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클릭 된</a:t>
            </a:r>
            <a:r>
              <a:rPr lang="en-US" altLang="ko-KR" dirty="0"/>
              <a:t>, </a:t>
            </a:r>
            <a:r>
              <a:rPr lang="ko-KR" altLang="en-US" dirty="0"/>
              <a:t>태그의 이름이 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>
                <a:solidFill>
                  <a:schemeClr val="accent2"/>
                </a:solidFill>
              </a:rPr>
              <a:t>대문자 문자열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ko-KR" altLang="en-US" dirty="0"/>
              <a:t>로 리턴 됩니다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981367-76AE-CD51-965C-94BB91AFBBCA}"/>
              </a:ext>
            </a:extLst>
          </p:cNvPr>
          <p:cNvSpPr txBox="1"/>
          <p:nvPr/>
        </p:nvSpPr>
        <p:spPr>
          <a:xfrm>
            <a:off x="849746" y="3759829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</p:txBody>
      </p:sp>
    </p:spTree>
    <p:extLst>
      <p:ext uri="{BB962C8B-B14F-4D97-AF65-F5344CB8AC3E}">
        <p14:creationId xmlns:p14="http://schemas.microsoft.com/office/powerpoint/2010/main" val="4005195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영화리뷰]드로리안을타고.백투더퓨처.(BackToTheFuture.1985)">
            <a:extLst>
              <a:ext uri="{FF2B5EF4-FFF2-40B4-BE49-F238E27FC236}">
                <a16:creationId xmlns:a16="http://schemas.microsoft.com/office/drawing/2014/main" id="{4A74C824-4753-8732-CB20-9A63B638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8" y="0"/>
            <a:ext cx="4795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2278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212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9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95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자바스크립트(JavaScript) 공부하자">
            <a:extLst>
              <a:ext uri="{FF2B5EF4-FFF2-40B4-BE49-F238E27FC236}">
                <a16:creationId xmlns:a16="http://schemas.microsoft.com/office/drawing/2014/main" id="{7937488A-3BBB-8428-C265-29C5876B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57" y="1523546"/>
            <a:ext cx="5155614" cy="51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513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파일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연결하기</a:t>
            </a:r>
          </a:p>
        </p:txBody>
      </p:sp>
    </p:spTree>
    <p:extLst>
      <p:ext uri="{BB962C8B-B14F-4D97-AF65-F5344CB8AC3E}">
        <p14:creationId xmlns:p14="http://schemas.microsoft.com/office/powerpoint/2010/main" val="41946333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Main.js</a:t>
            </a:r>
            <a:r>
              <a:rPr lang="ko-KR" altLang="en-US" dirty="0">
                <a:solidFill>
                  <a:srgbClr val="0070C0"/>
                </a:solidFill>
              </a:rPr>
              <a:t> 파일 연결하기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안전하게 속성 값으로 </a:t>
            </a:r>
            <a:r>
              <a:rPr lang="en-US" altLang="ko-KR" dirty="0"/>
              <a:t>defer</a:t>
            </a:r>
            <a:r>
              <a:rPr lang="ko-KR" altLang="en-US" dirty="0"/>
              <a:t> 넣고 시작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26231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서브메뉴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Search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7426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384019-7C81-3F5B-66AE-B0E818F8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10" y="563059"/>
            <a:ext cx="6911199" cy="77268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75111B1-C244-3ED0-1F20-A374A0F759A2}"/>
              </a:ext>
            </a:extLst>
          </p:cNvPr>
          <p:cNvSpPr/>
          <p:nvPr/>
        </p:nvSpPr>
        <p:spPr>
          <a:xfrm rot="13195636">
            <a:off x="7329281" y="967411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3260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메뉴</a:t>
            </a:r>
            <a:r>
              <a:rPr lang="en-US" altLang="ko-KR" dirty="0"/>
              <a:t>, search </a:t>
            </a:r>
            <a:r>
              <a:rPr lang="ko-KR" altLang="en-US" dirty="0"/>
              <a:t>변경하기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기존은 </a:t>
            </a:r>
            <a:r>
              <a:rPr lang="en-US" altLang="ko-KR" dirty="0"/>
              <a:t>CSS </a:t>
            </a:r>
            <a:r>
              <a:rPr lang="ko-KR" altLang="en-US" dirty="0"/>
              <a:t>의 </a:t>
            </a:r>
            <a:r>
              <a:rPr lang="en-US" altLang="ko-KR" dirty="0"/>
              <a:t>:focus </a:t>
            </a:r>
            <a:r>
              <a:rPr lang="ko-KR" altLang="en-US" dirty="0"/>
              <a:t>를 사용하여 구현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돋보기를 피해서 </a:t>
            </a:r>
            <a:r>
              <a:rPr lang="en-US" altLang="ko-KR" dirty="0"/>
              <a:t>input </a:t>
            </a:r>
            <a:r>
              <a:rPr lang="ko-KR" altLang="en-US" dirty="0"/>
              <a:t>을 클릭 했을 때에만 작동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불편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기능이 동작하도록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</a:t>
            </a:r>
            <a:r>
              <a:rPr lang="en-US" altLang="ko-KR" dirty="0">
                <a:sym typeface="Wingdings" panose="05000000000000000000" pitchFamily="2" charset="2"/>
              </a:rPr>
              <a:t>focus </a:t>
            </a:r>
            <a:r>
              <a:rPr lang="ko-KR" altLang="en-US" dirty="0">
                <a:sym typeface="Wingdings" panose="05000000000000000000" pitchFamily="2" charset="2"/>
              </a:rPr>
              <a:t>가 가도록 설정하여 기존의 </a:t>
            </a:r>
            <a:r>
              <a:rPr lang="en-US" altLang="ko-KR" dirty="0">
                <a:sym typeface="Wingdings" panose="05000000000000000000" pitchFamily="2" charset="2"/>
              </a:rPr>
              <a:t>CSS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포커스 시 </a:t>
            </a:r>
            <a:r>
              <a:rPr lang="en-US" altLang="ko-KR" dirty="0">
                <a:sym typeface="Wingdings" panose="05000000000000000000" pitchFamily="2" charset="2"/>
              </a:rPr>
              <a:t> “</a:t>
            </a:r>
            <a:r>
              <a:rPr lang="ko-KR" altLang="en-US" dirty="0">
                <a:sym typeface="Wingdings" panose="05000000000000000000" pitchFamily="2" charset="2"/>
              </a:rPr>
              <a:t>통합 검색</a:t>
            </a:r>
            <a:r>
              <a:rPr lang="en-US" altLang="ko-KR" dirty="0">
                <a:sym typeface="Wingdings" panose="05000000000000000000" pitchFamily="2" charset="2"/>
              </a:rPr>
              <a:t>“ </a:t>
            </a:r>
            <a:r>
              <a:rPr lang="ko-KR" altLang="en-US" dirty="0">
                <a:sym typeface="Wingdings" panose="05000000000000000000" pitchFamily="2" charset="2"/>
              </a:rPr>
              <a:t>이라는 </a:t>
            </a: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도 추가</a:t>
            </a:r>
            <a:r>
              <a:rPr lang="en-US" altLang="ko-KR" dirty="0">
                <a:sym typeface="Wingdings" panose="05000000000000000000" pitchFamily="2" charset="2"/>
              </a:rPr>
              <a:t>!(by JS)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57508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B3F729-3E4D-C9A9-470F-F243A0D750BD}"/>
              </a:ext>
            </a:extLst>
          </p:cNvPr>
          <p:cNvSpPr txBox="1"/>
          <p:nvPr/>
        </p:nvSpPr>
        <p:spPr>
          <a:xfrm>
            <a:off x="397162" y="319636"/>
            <a:ext cx="9467273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SEARCH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".search"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"focus"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통합검색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268220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공지 사항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162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2C19D3-5986-78E6-13B0-D2D37440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6" y="504507"/>
            <a:ext cx="8361810" cy="117621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7133BB3-C773-268C-482F-ECCE55772AF2}"/>
              </a:ext>
            </a:extLst>
          </p:cNvPr>
          <p:cNvSpPr/>
          <p:nvPr/>
        </p:nvSpPr>
        <p:spPr>
          <a:xfrm rot="13195636">
            <a:off x="7535469" y="1024449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0479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 사항</a:t>
            </a:r>
            <a:r>
              <a:rPr lang="en-US" altLang="ko-KR" dirty="0"/>
              <a:t>, </a:t>
            </a:r>
            <a:r>
              <a:rPr lang="ko-KR" altLang="en-US" dirty="0"/>
              <a:t>슬라이드 메뉴 적용하기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해당 기능을 전부 구현하는 것은 매우 어렵고 귀찮은 작업이죠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이럴 때 쓰는 것이 바로</a:t>
            </a:r>
            <a:r>
              <a:rPr lang="en-US" altLang="ko-KR" dirty="0"/>
              <a:t>! Library</a:t>
            </a:r>
          </a:p>
          <a:p>
            <a:r>
              <a:rPr lang="en-US" altLang="ko-KR" dirty="0"/>
              <a:t>Swiper </a:t>
            </a:r>
            <a:r>
              <a:rPr lang="ko-KR" altLang="en-US" dirty="0"/>
              <a:t>라는 라이브러리를 사용해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89502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7E5786-62DC-9BB9-AD6A-524F0875094E}"/>
              </a:ext>
            </a:extLst>
          </p:cNvPr>
          <p:cNvSpPr txBox="1"/>
          <p:nvPr/>
        </p:nvSpPr>
        <p:spPr>
          <a:xfrm>
            <a:off x="3048000" y="563410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https://swiperjs.com/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B92EF9-067D-FA24-7A6B-F3179416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4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getElementById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4748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95255B-DD93-18AF-30CD-8FA99338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1" y="1033128"/>
            <a:ext cx="10621857" cy="4791744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1247F8D-4B6B-CF89-7A1D-C278138C01D3}"/>
              </a:ext>
            </a:extLst>
          </p:cNvPr>
          <p:cNvSpPr/>
          <p:nvPr/>
        </p:nvSpPr>
        <p:spPr>
          <a:xfrm rot="13195636">
            <a:off x="7500696" y="3042660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1325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D58C62-57E2-D06B-B9E2-914C4995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10" y="735605"/>
            <a:ext cx="9889179" cy="53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006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3BA4B5-B8D5-222C-F9F7-38A6F2F6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99" y="1503103"/>
            <a:ext cx="10044002" cy="22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17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CEFEED-23C5-1664-5546-BB762773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13" y="627089"/>
            <a:ext cx="10073974" cy="56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34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라이브러리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EAD94-5E12-7BC5-F490-EBD3ADAF9B09}"/>
              </a:ext>
            </a:extLst>
          </p:cNvPr>
          <p:cNvSpPr txBox="1"/>
          <p:nvPr/>
        </p:nvSpPr>
        <p:spPr>
          <a:xfrm>
            <a:off x="628095" y="1443841"/>
            <a:ext cx="1102658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Icons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"https://fonts.googleapis.com/css2?family=Material+Symbols+Outlined:opsz,wght,FILL,GRAD@20..48,100..700,0..1,-50..200"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SWIPER    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main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201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코드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Swiper-wrapper div </a:t>
            </a:r>
            <a:r>
              <a:rPr lang="ko-KR" altLang="en-US" dirty="0"/>
              <a:t>자식으로 </a:t>
            </a:r>
            <a:r>
              <a:rPr lang="en-US" altLang="ko-KR" dirty="0"/>
              <a:t>swiper-slide div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5348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C547DA-C3C2-E6E6-756D-A88D3809B3EE}"/>
              </a:ext>
            </a:extLst>
          </p:cNvPr>
          <p:cNvSpPr txBox="1"/>
          <p:nvPr/>
        </p:nvSpPr>
        <p:spPr>
          <a:xfrm>
            <a:off x="228600" y="879604"/>
            <a:ext cx="11836400" cy="48320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공지사항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이용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관련 서비스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시스템 개선 및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전자 영수증 서비스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e-Gift Card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구매 가능 금액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expand_circle_down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934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</a:t>
            </a:r>
            <a:r>
              <a:rPr lang="ko-KR" altLang="en-US" dirty="0"/>
              <a:t> 클래스의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  <a:endParaRPr lang="en-US" altLang="ko-KR" dirty="0"/>
          </a:p>
          <a:p>
            <a:r>
              <a:rPr lang="ko-KR" altLang="en-US" dirty="0"/>
              <a:t>크기 값이 필요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높이 값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아이템 중앙 정렬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한 줄 텍스트는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05873-7C69-1A7E-6CAD-32451C264FC3}"/>
              </a:ext>
            </a:extLst>
          </p:cNvPr>
          <p:cNvSpPr txBox="1"/>
          <p:nvPr/>
        </p:nvSpPr>
        <p:spPr>
          <a:xfrm>
            <a:off x="6096000" y="1418349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538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에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 하나를 만들고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endParaRPr lang="en-US" altLang="ko-KR" dirty="0"/>
          </a:p>
          <a:p>
            <a:r>
              <a:rPr lang="ko-KR" altLang="en-US" dirty="0"/>
              <a:t>설정 값 입력</a:t>
            </a:r>
            <a:endParaRPr lang="en-US" altLang="ko-KR" dirty="0"/>
          </a:p>
          <a:p>
            <a:pPr lvl="1"/>
            <a:r>
              <a:rPr lang="en-US" altLang="ko-KR" dirty="0"/>
              <a:t>Direction: “vertical”</a:t>
            </a:r>
          </a:p>
          <a:p>
            <a:pPr lvl="1"/>
            <a:r>
              <a:rPr lang="en-US" altLang="ko-KR" dirty="0" err="1"/>
              <a:t>Autoplay</a:t>
            </a:r>
            <a:r>
              <a:rPr lang="en-US" altLang="ko-KR" dirty="0"/>
              <a:t>: true</a:t>
            </a:r>
          </a:p>
          <a:p>
            <a:pPr lvl="1"/>
            <a:r>
              <a:rPr lang="en-US" altLang="ko-KR" dirty="0"/>
              <a:t>Loop: true</a:t>
            </a:r>
          </a:p>
          <a:p>
            <a:pPr lvl="1"/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D1C8D-2775-C99B-4BA5-57F1C5760F0A}"/>
              </a:ext>
            </a:extLst>
          </p:cNvPr>
          <p:cNvSpPr txBox="1"/>
          <p:nvPr/>
        </p:nvSpPr>
        <p:spPr>
          <a:xfrm>
            <a:off x="5047718" y="2934958"/>
            <a:ext cx="6724072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NOTICE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".notice .inner 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"vertical"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8297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라그 얼라 - 아재요 다늙어서 먼 와우합니까 길드에서 길드원 모집합니다 | 와우 인벤">
            <a:extLst>
              <a:ext uri="{FF2B5EF4-FFF2-40B4-BE49-F238E27FC236}">
                <a16:creationId xmlns:a16="http://schemas.microsoft.com/office/drawing/2014/main" id="{99D16B39-9F86-F224-F377-E1979524A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87" y="2107406"/>
            <a:ext cx="4687425" cy="26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334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classList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50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프로모션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슬라이드</a:t>
            </a:r>
          </a:p>
        </p:txBody>
      </p:sp>
    </p:spTree>
    <p:extLst>
      <p:ext uri="{BB962C8B-B14F-4D97-AF65-F5344CB8AC3E}">
        <p14:creationId xmlns:p14="http://schemas.microsoft.com/office/powerpoint/2010/main" val="40316629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40E612-A0F8-A277-E097-0ED134D5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140"/>
            <a:ext cx="12192000" cy="46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526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구성하기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</a:t>
            </a:r>
            <a:r>
              <a:rPr lang="ko-KR" altLang="en-US" dirty="0"/>
              <a:t> 클래스 </a:t>
            </a:r>
            <a:r>
              <a:rPr lang="en-US" altLang="ko-KR" dirty="0"/>
              <a:t>div 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사용을 위한 </a:t>
            </a:r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</a:t>
            </a:r>
            <a:r>
              <a:rPr lang="en-US" altLang="ko-KR" dirty="0" err="1"/>
              <a:t>wapper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Swiper-slide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60273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7376E9-2F95-C514-9783-0FD86BD946E5}"/>
              </a:ext>
            </a:extLst>
          </p:cNvPr>
          <p:cNvSpPr txBox="1"/>
          <p:nvPr/>
        </p:nvSpPr>
        <p:spPr>
          <a:xfrm>
            <a:off x="444500" y="437277"/>
            <a:ext cx="50292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"promotion"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test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248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선언해 놓기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24597877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/ Swiper </a:t>
            </a:r>
            <a:r>
              <a:rPr lang="ko-KR" altLang="en-US" dirty="0"/>
              <a:t>크기 세팅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스타벅스 페이지를 참고</a:t>
            </a:r>
            <a:endParaRPr lang="en-US" altLang="ko-KR" dirty="0"/>
          </a:p>
          <a:p>
            <a:r>
              <a:rPr lang="en-US" altLang="ko-KR" dirty="0"/>
              <a:t>Promotion</a:t>
            </a:r>
          </a:p>
          <a:p>
            <a:pPr lvl="1"/>
            <a:r>
              <a:rPr lang="en-US" altLang="ko-KR" dirty="0"/>
              <a:t>Height : 658px / background-color: #f6f5ef</a:t>
            </a:r>
          </a:p>
          <a:p>
            <a:r>
              <a:rPr lang="en-US" altLang="ko-KR" dirty="0"/>
              <a:t>Swiper</a:t>
            </a:r>
          </a:p>
          <a:p>
            <a:pPr lvl="1"/>
            <a:r>
              <a:rPr lang="en-US" altLang="ko-KR" dirty="0"/>
              <a:t>Height : 553px / Width: calc(819px * 3 + 20px)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21394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중앙 정렬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Text-align: center; </a:t>
            </a:r>
            <a:r>
              <a:rPr lang="ko-KR" altLang="en-US" dirty="0"/>
              <a:t>는 항상 중앙을 </a:t>
            </a:r>
            <a:r>
              <a:rPr lang="ko-KR" altLang="en-US" dirty="0" err="1"/>
              <a:t>가르킬까요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화면 확대 축소에</a:t>
            </a:r>
            <a:r>
              <a:rPr lang="en-US" altLang="ko-KR" dirty="0"/>
              <a:t> </a:t>
            </a:r>
            <a:r>
              <a:rPr lang="ko-KR" altLang="en-US" dirty="0"/>
              <a:t>따른 중앙 정렬 확인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Container</a:t>
            </a:r>
            <a:r>
              <a:rPr lang="ko-KR" altLang="en-US" dirty="0"/>
              <a:t> 의 크기에 따른 중앙 정렬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left: 50% / translate(-50%, 0);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34848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3161A9-5B33-938F-AFA5-5BB9445B1E8E}"/>
              </a:ext>
            </a:extLst>
          </p:cNvPr>
          <p:cNvSpPr txBox="1"/>
          <p:nvPr/>
        </p:nvSpPr>
        <p:spPr>
          <a:xfrm>
            <a:off x="533400" y="437277"/>
            <a:ext cx="60960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819px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68636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삽입하기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slide </a:t>
            </a:r>
            <a:r>
              <a:rPr lang="ko-KR" altLang="en-US" dirty="0"/>
              <a:t>에 이미지 삽입하기</a:t>
            </a:r>
            <a:endParaRPr lang="en-US" altLang="ko-KR" dirty="0"/>
          </a:p>
          <a:p>
            <a:r>
              <a:rPr lang="ko-KR" altLang="en-US" dirty="0"/>
              <a:t>자세히 보기 버튼</a:t>
            </a:r>
            <a:r>
              <a:rPr lang="en-US" altLang="ko-KR" dirty="0"/>
              <a:t>(black)</a:t>
            </a:r>
            <a:r>
              <a:rPr lang="ko-KR" altLang="en-US" dirty="0"/>
              <a:t> 추가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992760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27F710-EEA6-F5B8-76E2-38A6B92A9192}"/>
              </a:ext>
            </a:extLst>
          </p:cNvPr>
          <p:cNvSpPr txBox="1"/>
          <p:nvPr/>
        </p:nvSpPr>
        <p:spPr>
          <a:xfrm>
            <a:off x="88084" y="1084239"/>
            <a:ext cx="12015831" cy="37548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"promotion"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"./images/promotion_1.jpg"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"./images/promotion_2.jpg"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"./images/promotion_3.jpg"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32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7545</TotalTime>
  <Words>4667</Words>
  <Application>Microsoft Office PowerPoint</Application>
  <PresentationFormat>와이드스크린</PresentationFormat>
  <Paragraphs>745</Paragraphs>
  <Slides>129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129</vt:i4>
      </vt:variant>
    </vt:vector>
  </HeadingPairs>
  <TitlesOfParts>
    <vt:vector size="137" baseType="lpstr">
      <vt:lpstr>Consolas</vt:lpstr>
      <vt:lpstr>Mosk Bold 700</vt:lpstr>
      <vt:lpstr>맑은 고딕</vt:lpstr>
      <vt:lpstr>Calibri</vt:lpstr>
      <vt:lpstr>Arial</vt:lpstr>
      <vt:lpstr>바른공군체 Medium</vt:lpstr>
      <vt:lpstr>강한공군체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classList.add / remove / contain</vt:lpstr>
      <vt:lpstr>PowerPoint 프레젠테이션</vt:lpstr>
      <vt:lpstr> setAttribute, html 요소 속성 추가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createElement, html 요소 생성</vt:lpstr>
      <vt:lpstr>PowerPoint 프레젠테이션</vt:lpstr>
      <vt:lpstr>append / appendChild, 요소 붙이기</vt:lpstr>
      <vt:lpstr>PowerPoint 프레젠테이션</vt:lpstr>
      <vt:lpstr>prepend()</vt:lpstr>
      <vt:lpstr>PowerPoint 프레젠테이션</vt:lpstr>
      <vt:lpstr>remove, 선택한 DOM 을 지우는 메소드</vt:lpstr>
      <vt:lpstr>PowerPoint 프레젠테이션</vt:lpstr>
      <vt:lpstr>parentNode, 부모 요소 확인하기</vt:lpstr>
      <vt:lpstr>PowerPoint 프레젠테이션</vt:lpstr>
      <vt:lpstr>childNodes, 자식 요소 확인하기</vt:lpstr>
      <vt:lpstr>PowerPoint 프레젠테이션</vt:lpstr>
      <vt:lpstr>children, 자식 요소 확인하기</vt:lpstr>
      <vt:lpstr>PowerPoint 프레젠테이션</vt:lpstr>
      <vt:lpstr>onclick</vt:lpstr>
      <vt:lpstr>PowerPoint 프레젠테이션</vt:lpstr>
      <vt:lpstr>addEventListener(이벤트, 명령)</vt:lpstr>
      <vt:lpstr>PowerPoint 프레젠테이션</vt:lpstr>
      <vt:lpstr>querySelectorAll(“요소 선택자“)</vt:lpstr>
      <vt:lpstr>PowerPoint 프레젠테이션</vt:lpstr>
      <vt:lpstr>this 활용하기</vt:lpstr>
      <vt:lpstr>e.target 활용하기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</vt:lpstr>
      <vt:lpstr>실습</vt:lpstr>
      <vt:lpstr>실습</vt:lpstr>
      <vt:lpstr>힌트</vt:lpstr>
      <vt:lpstr>힌트</vt:lpstr>
      <vt:lpstr>PowerPoint 프레젠테이션</vt:lpstr>
      <vt:lpstr>PowerPoint 프레젠테이션</vt:lpstr>
      <vt:lpstr>PowerPoint 프레젠테이션</vt:lpstr>
      <vt:lpstr>PowerPoint 프레젠테이션</vt:lpstr>
      <vt:lpstr>블로그 운영</vt:lpstr>
      <vt:lpstr>PowerPoint 프레젠테이션</vt:lpstr>
      <vt:lpstr>블로그 운영</vt:lpstr>
      <vt:lpstr>블로그 운영</vt:lpstr>
      <vt:lpstr>PowerPoint 프레젠테이션</vt:lpstr>
      <vt:lpstr>PowerPoint 프레젠테이션</vt:lpstr>
      <vt:lpstr>PowerPoint 프레젠테이션</vt:lpstr>
      <vt:lpstr>실습, 스케쥴 달력 만들기!</vt:lpstr>
      <vt:lpstr>실습, 스케쥴 달력 만들기!</vt:lpstr>
      <vt:lpstr>실습, 스케쥴 달력 만들기!</vt:lpstr>
      <vt:lpstr>힌트</vt:lpstr>
      <vt:lpstr>힌트</vt:lpstr>
      <vt:lpstr>PowerPoint 프레젠테이션</vt:lpstr>
      <vt:lpstr>PowerPoint 프레젠테이션</vt:lpstr>
      <vt:lpstr>PowerPoint 프레젠테이션</vt:lpstr>
      <vt:lpstr>PowerPoint 프레젠테이션</vt:lpstr>
      <vt:lpstr>Main.js 파일 연결하기!</vt:lpstr>
      <vt:lpstr>PowerPoint 프레젠테이션</vt:lpstr>
      <vt:lpstr>PowerPoint 프레젠테이션</vt:lpstr>
      <vt:lpstr>서브 메뉴, search 변경하기</vt:lpstr>
      <vt:lpstr>PowerPoint 프레젠테이션</vt:lpstr>
      <vt:lpstr>PowerPoint 프레젠테이션</vt:lpstr>
      <vt:lpstr>PowerPoint 프레젠테이션</vt:lpstr>
      <vt:lpstr>공지 사항, 슬라이드 메뉴 적용하기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Swiper 라이브러리 추가</vt:lpstr>
      <vt:lpstr>HTML 코드 추가!</vt:lpstr>
      <vt:lpstr>PowerPoint 프레젠테이션</vt:lpstr>
      <vt:lpstr>CSS 수정</vt:lpstr>
      <vt:lpstr>JS에 Swiper 생성자 함수 추가</vt:lpstr>
      <vt:lpstr>PowerPoint 프레젠테이션</vt:lpstr>
      <vt:lpstr>PowerPoint 프레젠테이션</vt:lpstr>
      <vt:lpstr>PowerPoint 프레젠테이션</vt:lpstr>
      <vt:lpstr>HTML 구성하기</vt:lpstr>
      <vt:lpstr>PowerPoint 프레젠테이션</vt:lpstr>
      <vt:lpstr>CSS 선언해 놓기!</vt:lpstr>
      <vt:lpstr>Promotion / Swiper 크기 세팅</vt:lpstr>
      <vt:lpstr>중앙 정렬!</vt:lpstr>
      <vt:lpstr>PowerPoint 프레젠테이션</vt:lpstr>
      <vt:lpstr>이미지 삽입하기!</vt:lpstr>
      <vt:lpstr>PowerPoint 프레젠테이션</vt:lpstr>
      <vt:lpstr>Swiper 생성자 함수 추가!</vt:lpstr>
      <vt:lpstr>PowerPoint 프레젠테이션</vt:lpstr>
      <vt:lpstr>CSS 수정하기!</vt:lpstr>
      <vt:lpstr>PowerPoint 프레젠테이션</vt:lpstr>
      <vt:lpstr>페이지네이션 / 이동 버튼 추가하기</vt:lpstr>
      <vt:lpstr>PowerPoint 프레젠테이션</vt:lpstr>
      <vt:lpstr>페이지네이션 CSS 수정</vt:lpstr>
      <vt:lpstr>PowerPoint 프레젠테이션</vt:lpstr>
      <vt:lpstr>이동 버튼 CSS 수정</vt:lpstr>
      <vt:lpstr>PowerPoint 프레젠테이션</vt:lpstr>
      <vt:lpstr>이동 버튼 위치 지정</vt:lpstr>
      <vt:lpstr>PowerPoint 프레젠테이션</vt:lpstr>
      <vt:lpstr>Promotion 에 overflow 지정</vt:lpstr>
      <vt:lpstr>Autoplay?</vt:lpstr>
      <vt:lpstr>PowerPoint 프레젠테이션</vt:lpstr>
      <vt:lpstr>Autoplay?</vt:lpstr>
      <vt:lpstr>Autoplay?</vt:lpstr>
      <vt:lpstr>PowerPoint 프레젠테이션</vt:lpstr>
      <vt:lpstr>Promotion Toggle</vt:lpstr>
      <vt:lpstr>PowerPoint 프레젠테이션</vt:lpstr>
      <vt:lpstr>PowerPoint 프레젠테이션</vt:lpstr>
      <vt:lpstr>Promotion Toggle 버튼 애니메이션!</vt:lpstr>
      <vt:lpstr>PowerPoint 프레젠테이션</vt:lpstr>
      <vt:lpstr>PowerPoint 프레젠테이션</vt:lpstr>
      <vt:lpstr>Scroll 발생을 체크</vt:lpstr>
      <vt:lpstr>페이지가 로드되면 바로!</vt:lpstr>
      <vt:lpstr>엘살바도르 애니메이션!</vt:lpstr>
      <vt:lpstr>실습, 나머지 애니메이션!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915</cp:revision>
  <dcterms:created xsi:type="dcterms:W3CDTF">2022-05-29T13:34:07Z</dcterms:created>
  <dcterms:modified xsi:type="dcterms:W3CDTF">2023-02-14T22:45:07Z</dcterms:modified>
</cp:coreProperties>
</file>